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61" r:id="rId4"/>
    <p:sldId id="258" r:id="rId5"/>
    <p:sldId id="259" r:id="rId6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6" r:id="rId20"/>
    <p:sldId id="274" r:id="rId21"/>
    <p:sldId id="277" r:id="rId22"/>
    <p:sldId id="281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2" r:id="rId34"/>
    <p:sldId id="291" r:id="rId35"/>
    <p:sldId id="293" r:id="rId36"/>
    <p:sldId id="294" r:id="rId37"/>
    <p:sldId id="295" r:id="rId38"/>
    <p:sldId id="296" r:id="rId39"/>
    <p:sldId id="300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07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目标代码文件是机器码的一种形式，包含所有指令的二进制表示，但是没有填入全局值的地址</a:t>
            </a:r>
            <a:endParaRPr lang="zh-CN" altLang="en-US">
              <a:sym typeface="+mn-ea"/>
            </a:endParaRPr>
          </a:p>
          <a:p>
            <a:r>
              <a:rPr lang="zh-CN" altLang="en-US"/>
              <a:t>可执行代码是机器代码的第二种形式，也就是处理器执行的代码格式（第七章详细介绍）</a:t>
            </a:r>
            <a:endParaRPr lang="zh-CN" altLang="en-US"/>
          </a:p>
          <a:p>
            <a:r>
              <a:rPr lang="en-US" altLang="zh-CN"/>
              <a:t>P</a:t>
            </a:r>
            <a:r>
              <a:rPr lang="zh-CN" altLang="en-US"/>
              <a:t>文件可以通过反汇编得到</a:t>
            </a:r>
            <a:r>
              <a:rPr lang="en-US" altLang="zh-CN"/>
              <a:t> </a:t>
            </a:r>
            <a:r>
              <a:rPr lang="en-US" altLang="en-US"/>
              <a:t>xxx.s</a:t>
            </a:r>
            <a:r>
              <a:rPr lang="zh-CN" altLang="en-US"/>
              <a:t>内的汇编代码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浮点数使用的是一组完全不同的指令和寄存器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有规律的分支预测准确率达到</a:t>
            </a:r>
            <a:r>
              <a:rPr lang="en-US" altLang="zh-CN"/>
              <a:t>90%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分支预测器便是提前猜测条件分支的结果，然后推测执行对应分支的指令，以此来避免流水线的停顿。这种方法同列车的分叉路口判断一样：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如果每次都猜对，则处理器无需停顿一直执行；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如果经常猜错，那么处理器得将之前推测执行的结果全部放弃，重新获得正确分支的指令开始执行。分支预测失败浪费的时间是从取指令到执行完指令的流水线的级数，所以现代处理器出现预测失败的话可能会损失10-20个时钟周期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所以现代处理器为了尽可能的避免预测错误后的开销，它会分析历史运行记录作为参考，来决定接下来的分支走向：</a:t>
            </a:r>
            <a:endParaRPr lang="en-US" altLang="zh-CN"/>
          </a:p>
          <a:p>
            <a:r>
              <a:rPr lang="en-US" altLang="zh-CN"/>
              <a:t>如果前10次对某一分支的判断都为TRUE，那么后一次分支预测器便有理由推测这次分支判断结果也为TRUE；而如果后来这种分支结果为每三次为真之后下一次为FALSE，那么分支预测器也会做出对应调整，对于现代处理器而言，一般分支预测的成功率能高达90%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总而言之，分支预测器会收集之前若干次的判断结果，并总结出规律以供下次预测时作参考。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但是遇到一些难以预测的，同时也无法识别出其模式的判断分支时，分支预测器便无用武之地了。在此例中的if-statement便是罪魁祸首。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当采用较高编译选项时候会这样</a:t>
            </a:r>
            <a:r>
              <a:rPr lang="en-US" altLang="zh-CN"/>
              <a:t> </a:t>
            </a:r>
            <a:r>
              <a:rPr lang="zh-CN" altLang="en-US"/>
              <a:t>如</a:t>
            </a:r>
            <a:r>
              <a:rPr lang="en-US" altLang="zh-CN"/>
              <a:t>-</a:t>
            </a:r>
            <a:r>
              <a:rPr lang="en-US" altLang="en-US"/>
              <a:t>O1</a:t>
            </a:r>
            <a:endParaRPr lang="en-US" altLang="en-US"/>
          </a:p>
          <a:p>
            <a:r>
              <a:rPr lang="zh-CN" altLang="en-US"/>
              <a:t>先用条件分支，如果初始条件不成立就跳过循环，把代码编程</a:t>
            </a:r>
            <a:r>
              <a:rPr lang="en-US" altLang="zh-CN"/>
              <a:t>do-while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这种策略卡一优化初始的测试，例如认为测试条件总是满足的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当采用较高编译选项时候会这样</a:t>
            </a:r>
            <a:r>
              <a:rPr lang="en-US" altLang="zh-CN"/>
              <a:t> </a:t>
            </a:r>
            <a:r>
              <a:rPr lang="zh-CN" altLang="en-US"/>
              <a:t>如</a:t>
            </a:r>
            <a:r>
              <a:rPr lang="en-US" altLang="zh-CN"/>
              <a:t>-</a:t>
            </a:r>
            <a:r>
              <a:rPr lang="en-US" altLang="en-US"/>
              <a:t>O1</a:t>
            </a:r>
            <a:endParaRPr lang="en-US" altLang="en-US"/>
          </a:p>
          <a:p>
            <a:r>
              <a:rPr lang="zh-CN" altLang="en-US"/>
              <a:t>先用条件分支，如果初始条件不成立就跳过循环，把代码编程</a:t>
            </a:r>
            <a:r>
              <a:rPr lang="en-US" altLang="zh-CN"/>
              <a:t>do-while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这种策略卡一优化初始的测试，例如认为测试条件总是满足的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%</a:t>
            </a:r>
            <a:r>
              <a:rPr lang="en-US" altLang="en-US"/>
              <a:t>rsp </a:t>
            </a:r>
            <a:r>
              <a:rPr lang="zh-CN" altLang="en-US"/>
              <a:t>指明运行时栈的结束位置</a:t>
            </a:r>
            <a:endParaRPr lang="zh-CN" altLang="en-US"/>
          </a:p>
          <a:p>
            <a:r>
              <a:rPr lang="zh-CN" altLang="en-US"/>
              <a:t>有一组标准的编程规范控制着如何使用寄存器来管理栈、传递函数参数、从函数的返回值，以及存储局部和临时数据（</a:t>
            </a:r>
            <a:r>
              <a:rPr lang="en-US" altLang="zh-CN"/>
              <a:t>3.7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步骤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、编译器首先将</a:t>
            </a:r>
            <a:r>
              <a:rPr lang="en-US" altLang="zh-CN"/>
              <a:t>n-100</a:t>
            </a:r>
            <a:r>
              <a:rPr lang="en-US" altLang="en-US"/>
              <a:t> </a:t>
            </a:r>
            <a:r>
              <a:rPr lang="zh-CN" altLang="en-US"/>
              <a:t>得到</a:t>
            </a:r>
            <a:r>
              <a:rPr lang="en-US" altLang="zh-CN"/>
              <a:t>index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、根据</a:t>
            </a:r>
            <a:r>
              <a:rPr lang="en-US" altLang="zh-CN"/>
              <a:t>index</a:t>
            </a:r>
            <a:r>
              <a:rPr lang="en-US" altLang="en-US"/>
              <a:t> </a:t>
            </a:r>
            <a:r>
              <a:rPr lang="zh-CN" altLang="en-US"/>
              <a:t>值是否</a:t>
            </a:r>
            <a:r>
              <a:rPr lang="en-US" altLang="zh-CN"/>
              <a:t>&gt;6</a:t>
            </a:r>
            <a:r>
              <a:rPr lang="en-US" altLang="en-US"/>
              <a:t> </a:t>
            </a:r>
            <a:r>
              <a:rPr lang="zh-CN" altLang="en-US"/>
              <a:t>来进入不同分支</a:t>
            </a:r>
            <a:r>
              <a:rPr lang="en-US" altLang="zh-CN"/>
              <a:t> </a:t>
            </a:r>
            <a:r>
              <a:rPr lang="en-US" altLang="en-US"/>
              <a:t>loc_A — .L3 , loc_B — .</a:t>
            </a:r>
            <a:r>
              <a:rPr lang="en-US" altLang="zh-CN"/>
              <a:t>L5</a:t>
            </a:r>
            <a:r>
              <a:rPr lang="en-US" altLang="en-US"/>
              <a:t> ,</a:t>
            </a:r>
            <a:r>
              <a:rPr lang="en-US" altLang="en-US">
                <a:sym typeface="+mn-ea"/>
              </a:rPr>
              <a:t>loc_C — .L6  ,loc_D — .L7 ,loc_def — .L8</a:t>
            </a:r>
            <a:endParaRPr lang="en-US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对于缺失编号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则默认</a:t>
            </a:r>
            <a:r>
              <a:rPr lang="en-US" altLang="zh-CN">
                <a:sym typeface="+mn-ea"/>
              </a:rPr>
              <a:t> </a:t>
            </a:r>
            <a:r>
              <a:rPr lang="en-US" altLang="en-US">
                <a:sym typeface="+mn-ea"/>
              </a:rPr>
              <a:t>def</a:t>
            </a:r>
            <a:endParaRPr lang="en-US" altLang="en-US">
              <a:sym typeface="+mn-ea"/>
            </a:endParaRPr>
          </a:p>
          <a:p>
            <a:endParaRPr lang="en-US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大多数栈帧都是定长的，在过程的开始就分派好了。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变长的在</a:t>
            </a:r>
            <a:r>
              <a:rPr lang="en-US" altLang="zh-CN">
                <a:sym typeface="+mn-ea"/>
              </a:rPr>
              <a:t>3.10.5</a:t>
            </a:r>
            <a:r>
              <a:rPr lang="zh-CN" altLang="en-US">
                <a:sym typeface="+mn-ea"/>
              </a:rPr>
              <a:t>讨论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en-US">
                <a:sym typeface="+mn-ea"/>
              </a:rPr>
              <a:t>X86-64</a:t>
            </a:r>
            <a:r>
              <a:rPr lang="zh-CN" altLang="en-US">
                <a:sym typeface="+mn-ea"/>
              </a:rPr>
              <a:t>版本中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，机器码会反编译成</a:t>
            </a:r>
            <a:r>
              <a:rPr lang="en-US" altLang="en-US">
                <a:sym typeface="+mn-ea"/>
              </a:rPr>
              <a:t>callq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en-US">
                <a:sym typeface="+mn-ea"/>
              </a:rPr>
              <a:t>retq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en-US">
                <a:sym typeface="+mn-ea"/>
              </a:rPr>
              <a:t>X86-64</a:t>
            </a:r>
            <a:r>
              <a:rPr lang="zh-CN" altLang="en-US">
                <a:sym typeface="+mn-ea"/>
              </a:rPr>
              <a:t>版本中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，机器码会反编译成</a:t>
            </a:r>
            <a:r>
              <a:rPr lang="en-US" altLang="en-US">
                <a:sym typeface="+mn-ea"/>
              </a:rPr>
              <a:t>callq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en-US">
                <a:sym typeface="+mn-ea"/>
              </a:rPr>
              <a:t>retq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en-US">
                <a:sym typeface="+mn-ea"/>
              </a:rPr>
              <a:t>X86-64</a:t>
            </a:r>
            <a:r>
              <a:rPr lang="zh-CN" altLang="en-US">
                <a:sym typeface="+mn-ea"/>
              </a:rPr>
              <a:t>版本中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，机器码会反编译成</a:t>
            </a:r>
            <a:r>
              <a:rPr lang="en-US" altLang="en-US">
                <a:sym typeface="+mn-ea"/>
              </a:rPr>
              <a:t>callq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en-US">
                <a:sym typeface="+mn-ea"/>
              </a:rPr>
              <a:t>retq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例：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调用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必须保存这些寄存器的值，保证它们的值在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返回到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时与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被调用时是一样的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&lt;&lt; </a:t>
            </a:r>
            <a:r>
              <a:rPr lang="zh-CN" altLang="en-US"/>
              <a:t>右边填</a:t>
            </a:r>
            <a:r>
              <a:rPr lang="en-US" altLang="zh-CN"/>
              <a:t> 0 </a:t>
            </a:r>
            <a:endParaRPr lang="en-US" altLang="zh-CN"/>
          </a:p>
          <a:p>
            <a:r>
              <a:rPr lang="zh-CN" altLang="en-US"/>
              <a:t>算数右移</a:t>
            </a:r>
            <a:r>
              <a:rPr lang="en-US" altLang="zh-CN"/>
              <a:t> </a:t>
            </a:r>
            <a:r>
              <a:rPr lang="zh-CN" altLang="en-US"/>
              <a:t>填上符号位</a:t>
            </a:r>
            <a:endParaRPr lang="zh-CN" altLang="en-US"/>
          </a:p>
          <a:p>
            <a:r>
              <a:rPr lang="zh-CN" altLang="en-US"/>
              <a:t>逻辑右移</a:t>
            </a:r>
            <a:r>
              <a:rPr lang="en-US" altLang="zh-CN"/>
              <a:t> </a:t>
            </a:r>
            <a:r>
              <a:rPr lang="zh-CN" altLang="en-US"/>
              <a:t>填上</a:t>
            </a:r>
            <a:r>
              <a:rPr lang="en-US" altLang="zh-CN"/>
              <a:t>0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image" Target="../media/image1.jpe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2032000" y="4314825"/>
            <a:ext cx="2214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19"/>
          <p:cNvGrpSpPr/>
          <p:nvPr/>
        </p:nvGrpSpPr>
        <p:grpSpPr bwMode="auto">
          <a:xfrm>
            <a:off x="6269038" y="-6350"/>
            <a:ext cx="5919787" cy="6873875"/>
            <a:chOff x="9885" y="-9"/>
            <a:chExt cx="9322" cy="10859"/>
          </a:xfrm>
        </p:grpSpPr>
        <p:pic>
          <p:nvPicPr>
            <p:cNvPr id="8" name="图片 13" descr="C:\Users\admin\Desktop\2图示图\image1 (4).jpegimage1 (4)"/>
            <p:cNvPicPr>
              <a:picLocks noChangeAspect="true" noChangeArrowheads="true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 r="30968"/>
            <a:stretch>
              <a:fillRect/>
            </a:stretch>
          </p:blipFill>
          <p:spPr bwMode="auto">
            <a:xfrm>
              <a:off x="9885" y="-9"/>
              <a:ext cx="9322" cy="10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9885" y="-9"/>
              <a:ext cx="9315" cy="1085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buFontTx/>
                <a:buNone/>
                <a:defRPr/>
              </a:pPr>
              <a:endParaRPr lang="zh-CN" altLang="en-US" noProof="1"/>
            </a:p>
          </p:txBody>
        </p:sp>
      </p:grpSp>
      <p:sp>
        <p:nvSpPr>
          <p:cNvPr id="4" name="标题 3"/>
          <p:cNvSpPr>
            <a:spLocks noGrp="true"/>
          </p:cNvSpPr>
          <p:nvPr>
            <p:ph type="ctrTitle"/>
          </p:nvPr>
        </p:nvSpPr>
        <p:spPr>
          <a:xfrm>
            <a:off x="1213908" y="3769360"/>
            <a:ext cx="3903134" cy="341632"/>
          </a:xfrm>
        </p:spPr>
        <p:txBody>
          <a:bodyPr anchor="b">
            <a:noAutofit/>
          </a:bodyPr>
          <a:lstStyle>
            <a:lvl1pPr algn="ctr">
              <a:defRPr sz="3600" b="1">
                <a:solidFill>
                  <a:schemeClr val="accent3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5" name="副标题 4"/>
          <p:cNvSpPr>
            <a:spLocks noGrp="true"/>
          </p:cNvSpPr>
          <p:nvPr>
            <p:ph type="subTitle" idx="1"/>
          </p:nvPr>
        </p:nvSpPr>
        <p:spPr>
          <a:xfrm>
            <a:off x="1869440" y="4519173"/>
            <a:ext cx="2540000" cy="31393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3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0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901016" y="3567384"/>
            <a:ext cx="2620880" cy="590931"/>
          </a:xfrm>
        </p:spPr>
        <p:txBody>
          <a:bodyPr anchor="b">
            <a:spAutoFit/>
          </a:bodyPr>
          <a:lstStyle>
            <a:lvl1pPr algn="ctr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>
            <p:custDataLst>
              <p:tags r:id="rId2"/>
            </p:custDataLst>
          </p:nvPr>
        </p:nvSpPr>
        <p:spPr>
          <a:xfrm rot="5400000" flipV="true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200">
                <a:solidFill>
                  <a:srgbClr val="44546A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 rot="5400000" flipV="true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true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3AA06-7DE4-4BE9-9894-758112E5DCC1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true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true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733ED-AB14-4EA8-B41E-885EA6D3A8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/>
          <p:cNvCxnSpPr/>
          <p:nvPr>
            <p:custDataLst>
              <p:tags r:id="rId2"/>
            </p:custDataLst>
          </p:nvPr>
        </p:nvCxnSpPr>
        <p:spPr>
          <a:xfrm>
            <a:off x="411163" y="822325"/>
            <a:ext cx="61595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 rot="5400000" flipV="true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143422" y="609177"/>
            <a:ext cx="9965267" cy="550333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2">
                    <a:lumMod val="75000"/>
                  </a:schemeClr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无背景的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032000" y="4314825"/>
            <a:ext cx="2214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109133" y="3683000"/>
            <a:ext cx="3903134" cy="341632"/>
          </a:xfrm>
        </p:spPr>
        <p:txBody>
          <a:bodyPr anchor="b">
            <a:noAutofit/>
          </a:bodyPr>
          <a:lstStyle>
            <a:lvl1pPr algn="ctr">
              <a:defRPr sz="360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701800" y="4448053"/>
            <a:ext cx="2540000" cy="31393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ED714-68C8-44B6-9732-DDF7DD97772E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7581E-C9C7-4035-8AC9-880348F0A7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图片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rot="5400000" flipV="true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8"/>
          <p:cNvCxnSpPr/>
          <p:nvPr>
            <p:custDataLst>
              <p:tags r:id="rId3"/>
            </p:custDataLst>
          </p:nvPr>
        </p:nvCxnSpPr>
        <p:spPr>
          <a:xfrm>
            <a:off x="4760913" y="784225"/>
            <a:ext cx="61595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-13198" y="0"/>
            <a:ext cx="444081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5544998" y="1583965"/>
            <a:ext cx="5808802" cy="444625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标题 1"/>
          <p:cNvSpPr>
            <a:spLocks noGrp="true"/>
          </p:cNvSpPr>
          <p:nvPr>
            <p:ph type="title"/>
          </p:nvPr>
        </p:nvSpPr>
        <p:spPr>
          <a:xfrm>
            <a:off x="5544998" y="516816"/>
            <a:ext cx="9965267" cy="550333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2">
                    <a:lumMod val="75000"/>
                  </a:schemeClr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77D59-FE09-433D-B821-9B2BE50A514A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5D1BA-5F6C-412A-BF1F-3AA78F4051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/>
          <p:cNvCxnSpPr/>
          <p:nvPr/>
        </p:nvCxnSpPr>
        <p:spPr>
          <a:xfrm flipH="true">
            <a:off x="4110038" y="3198813"/>
            <a:ext cx="808196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097111" y="2382361"/>
            <a:ext cx="7904390" cy="701731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4097110" y="3315284"/>
            <a:ext cx="7904390" cy="28623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横排四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6"/>
          <p:cNvCxnSpPr/>
          <p:nvPr>
            <p:custDataLst>
              <p:tags r:id="rId2"/>
            </p:custDataLst>
          </p:nvPr>
        </p:nvCxnSpPr>
        <p:spPr>
          <a:xfrm>
            <a:off x="411163" y="822325"/>
            <a:ext cx="61595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5"/>
          <p:cNvSpPr/>
          <p:nvPr>
            <p:custDataLst>
              <p:tags r:id="rId3"/>
            </p:custDataLst>
          </p:nvPr>
        </p:nvSpPr>
        <p:spPr>
          <a:xfrm rot="5400000" flipV="true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143422" y="609177"/>
            <a:ext cx="9965267" cy="550333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2">
                    <a:lumMod val="75000"/>
                  </a:schemeClr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0" name="文本占位符 9"/>
          <p:cNvSpPr>
            <a:spLocks noGrp="true"/>
          </p:cNvSpPr>
          <p:nvPr>
            <p:ph type="body" sz="quarter" idx="13"/>
          </p:nvPr>
        </p:nvSpPr>
        <p:spPr>
          <a:xfrm>
            <a:off x="1896533" y="1346200"/>
            <a:ext cx="8466667" cy="474133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14" name="图片占位符 13"/>
          <p:cNvSpPr>
            <a:spLocks noGrp="true"/>
          </p:cNvSpPr>
          <p:nvPr>
            <p:ph type="pic" sz="quarter" idx="14"/>
          </p:nvPr>
        </p:nvSpPr>
        <p:spPr>
          <a:xfrm>
            <a:off x="1811867" y="2156617"/>
            <a:ext cx="1769533" cy="1634068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16" name="文本占位符 15"/>
          <p:cNvSpPr>
            <a:spLocks noGrp="true"/>
          </p:cNvSpPr>
          <p:nvPr>
            <p:ph type="body" sz="quarter" idx="15"/>
          </p:nvPr>
        </p:nvSpPr>
        <p:spPr>
          <a:xfrm>
            <a:off x="1811867" y="3934618"/>
            <a:ext cx="1769533" cy="449263"/>
          </a:xfr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9" name="文本占位符 18"/>
          <p:cNvSpPr>
            <a:spLocks noGrp="true"/>
          </p:cNvSpPr>
          <p:nvPr>
            <p:ph type="body" sz="quarter" idx="16"/>
          </p:nvPr>
        </p:nvSpPr>
        <p:spPr>
          <a:xfrm>
            <a:off x="1811338" y="4561681"/>
            <a:ext cx="1770062" cy="11334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0" name="图片占位符 13"/>
          <p:cNvSpPr>
            <a:spLocks noGrp="true"/>
          </p:cNvSpPr>
          <p:nvPr>
            <p:ph type="pic" sz="quarter" idx="17"/>
          </p:nvPr>
        </p:nvSpPr>
        <p:spPr>
          <a:xfrm>
            <a:off x="4097867" y="2156617"/>
            <a:ext cx="1769533" cy="1634068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21" name="文本占位符 15"/>
          <p:cNvSpPr>
            <a:spLocks noGrp="true"/>
          </p:cNvSpPr>
          <p:nvPr>
            <p:ph type="body" sz="quarter" idx="18"/>
          </p:nvPr>
        </p:nvSpPr>
        <p:spPr>
          <a:xfrm>
            <a:off x="4097867" y="3934618"/>
            <a:ext cx="1769533" cy="449263"/>
          </a:xfr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2" name="文本占位符 18"/>
          <p:cNvSpPr>
            <a:spLocks noGrp="true"/>
          </p:cNvSpPr>
          <p:nvPr>
            <p:ph type="body" sz="quarter" idx="19"/>
          </p:nvPr>
        </p:nvSpPr>
        <p:spPr>
          <a:xfrm>
            <a:off x="4097338" y="4561681"/>
            <a:ext cx="1770062" cy="11334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3" name="图片占位符 13"/>
          <p:cNvSpPr>
            <a:spLocks noGrp="true"/>
          </p:cNvSpPr>
          <p:nvPr>
            <p:ph type="pic" sz="quarter" idx="20"/>
          </p:nvPr>
        </p:nvSpPr>
        <p:spPr>
          <a:xfrm>
            <a:off x="6383867" y="2156617"/>
            <a:ext cx="1769533" cy="1634068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24" name="文本占位符 15"/>
          <p:cNvSpPr>
            <a:spLocks noGrp="true"/>
          </p:cNvSpPr>
          <p:nvPr>
            <p:ph type="body" sz="quarter" idx="21"/>
          </p:nvPr>
        </p:nvSpPr>
        <p:spPr>
          <a:xfrm>
            <a:off x="6383867" y="3934618"/>
            <a:ext cx="1769533" cy="449263"/>
          </a:xfr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5" name="文本占位符 18"/>
          <p:cNvSpPr>
            <a:spLocks noGrp="true"/>
          </p:cNvSpPr>
          <p:nvPr>
            <p:ph type="body" sz="quarter" idx="22"/>
          </p:nvPr>
        </p:nvSpPr>
        <p:spPr>
          <a:xfrm>
            <a:off x="6383338" y="4561681"/>
            <a:ext cx="1770062" cy="11334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6" name="图片占位符 13"/>
          <p:cNvSpPr>
            <a:spLocks noGrp="true"/>
          </p:cNvSpPr>
          <p:nvPr>
            <p:ph type="pic" sz="quarter" idx="23"/>
          </p:nvPr>
        </p:nvSpPr>
        <p:spPr>
          <a:xfrm>
            <a:off x="8669867" y="2156617"/>
            <a:ext cx="1769533" cy="1634068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27" name="文本占位符 15"/>
          <p:cNvSpPr>
            <a:spLocks noGrp="true"/>
          </p:cNvSpPr>
          <p:nvPr>
            <p:ph type="body" sz="quarter" idx="24"/>
          </p:nvPr>
        </p:nvSpPr>
        <p:spPr>
          <a:xfrm>
            <a:off x="8669867" y="3934618"/>
            <a:ext cx="1769533" cy="449263"/>
          </a:xfr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8" name="文本占位符 18"/>
          <p:cNvSpPr>
            <a:spLocks noGrp="true"/>
          </p:cNvSpPr>
          <p:nvPr>
            <p:ph type="body" sz="quarter" idx="25"/>
          </p:nvPr>
        </p:nvSpPr>
        <p:spPr>
          <a:xfrm>
            <a:off x="8669338" y="4561681"/>
            <a:ext cx="1770062" cy="11334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9" name="日期占位符 3"/>
          <p:cNvSpPr>
            <a:spLocks noGrp="true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92E56-C887-40A0-B45B-7A180C992FB2}" type="datetime1">
              <a:rPr lang="zh-CN" altLang="en-US"/>
            </a:fld>
            <a:endParaRPr lang="zh-CN" altLang="en-US"/>
          </a:p>
        </p:txBody>
      </p:sp>
      <p:sp>
        <p:nvSpPr>
          <p:cNvPr id="30" name="页脚占位符 4"/>
          <p:cNvSpPr>
            <a:spLocks noGrp="true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灯片编号占位符 5"/>
          <p:cNvSpPr>
            <a:spLocks noGrp="true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29EFA-2022-416F-B6F5-A560FEBF9B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文字与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6"/>
          <p:cNvCxnSpPr/>
          <p:nvPr>
            <p:custDataLst>
              <p:tags r:id="rId2"/>
            </p:custDataLst>
          </p:nvPr>
        </p:nvCxnSpPr>
        <p:spPr>
          <a:xfrm>
            <a:off x="411163" y="822325"/>
            <a:ext cx="61595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 rot="5400000" flipV="true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143422" y="609177"/>
            <a:ext cx="9965267" cy="550333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2">
                    <a:lumMod val="75000"/>
                  </a:schemeClr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7" name="文本占位符 16"/>
          <p:cNvSpPr>
            <a:spLocks noGrp="true"/>
          </p:cNvSpPr>
          <p:nvPr>
            <p:ph type="body" sz="quarter" idx="13"/>
          </p:nvPr>
        </p:nvSpPr>
        <p:spPr>
          <a:xfrm>
            <a:off x="838200" y="1524636"/>
            <a:ext cx="2954338" cy="4580890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19" name="图片占位符 18"/>
          <p:cNvSpPr>
            <a:spLocks noGrp="true"/>
          </p:cNvSpPr>
          <p:nvPr>
            <p:ph type="pic" sz="quarter" idx="14"/>
          </p:nvPr>
        </p:nvSpPr>
        <p:spPr>
          <a:xfrm>
            <a:off x="4038600" y="1524000"/>
            <a:ext cx="4781550" cy="2241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1" name="图片占位符 20"/>
          <p:cNvSpPr>
            <a:spLocks noGrp="true"/>
          </p:cNvSpPr>
          <p:nvPr>
            <p:ph type="pic" sz="quarter" idx="15"/>
          </p:nvPr>
        </p:nvSpPr>
        <p:spPr>
          <a:xfrm>
            <a:off x="4039235" y="3851275"/>
            <a:ext cx="2273300" cy="2254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2" name="图片占位符 20"/>
          <p:cNvSpPr>
            <a:spLocks noGrp="true"/>
          </p:cNvSpPr>
          <p:nvPr>
            <p:ph type="pic" sz="quarter" idx="16"/>
          </p:nvPr>
        </p:nvSpPr>
        <p:spPr>
          <a:xfrm>
            <a:off x="6388735" y="3851275"/>
            <a:ext cx="2419350" cy="2254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3" name="图片占位符 20"/>
          <p:cNvSpPr>
            <a:spLocks noGrp="true"/>
          </p:cNvSpPr>
          <p:nvPr>
            <p:ph type="pic" sz="quarter" idx="17"/>
          </p:nvPr>
        </p:nvSpPr>
        <p:spPr>
          <a:xfrm>
            <a:off x="8884285" y="3851275"/>
            <a:ext cx="2171065" cy="2254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4" name="图片占位符 20"/>
          <p:cNvSpPr>
            <a:spLocks noGrp="true"/>
          </p:cNvSpPr>
          <p:nvPr>
            <p:ph type="pic" sz="quarter" idx="18"/>
          </p:nvPr>
        </p:nvSpPr>
        <p:spPr>
          <a:xfrm>
            <a:off x="8896667" y="1524000"/>
            <a:ext cx="2158683" cy="2254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1" name="日期占位符 3"/>
          <p:cNvSpPr>
            <a:spLocks noGrp="true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AAE4D-FD61-4E21-A39B-A3D833986EBE}" type="datetime1">
              <a:rPr lang="zh-CN" altLang="en-US"/>
            </a:fld>
            <a:endParaRPr lang="zh-CN" altLang="en-US"/>
          </a:p>
        </p:txBody>
      </p:sp>
      <p:sp>
        <p:nvSpPr>
          <p:cNvPr id="12" name="页脚占位符 4"/>
          <p:cNvSpPr>
            <a:spLocks noGrp="true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/>
          <p:cNvSpPr>
            <a:spLocks noGrp="true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6BFEE-CE8A-47C7-A821-825E6C696B7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rot="5400000" flipV="true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8"/>
          <p:cNvCxnSpPr/>
          <p:nvPr>
            <p:custDataLst>
              <p:tags r:id="rId3"/>
            </p:custDataLst>
          </p:nvPr>
        </p:nvCxnSpPr>
        <p:spPr>
          <a:xfrm>
            <a:off x="411163" y="822325"/>
            <a:ext cx="61595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标题 1"/>
          <p:cNvSpPr>
            <a:spLocks noGrp="true"/>
          </p:cNvSpPr>
          <p:nvPr>
            <p:ph type="title"/>
          </p:nvPr>
        </p:nvSpPr>
        <p:spPr>
          <a:xfrm>
            <a:off x="1143422" y="609177"/>
            <a:ext cx="9965267" cy="550333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2">
                    <a:lumMod val="75000"/>
                  </a:schemeClr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rot="5400000" flipV="true">
            <a:off x="11202988" y="498475"/>
            <a:ext cx="1487488" cy="490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buFontTx/>
              <a:buNone/>
              <a:defRPr/>
            </a:pPr>
            <a:endParaRPr lang="zh-CN" altLang="en-US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411163" y="822325"/>
            <a:ext cx="61595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标题 1"/>
          <p:cNvSpPr>
            <a:spLocks noGrp="true"/>
          </p:cNvSpPr>
          <p:nvPr>
            <p:ph type="title"/>
          </p:nvPr>
        </p:nvSpPr>
        <p:spPr>
          <a:xfrm>
            <a:off x="1143422" y="609177"/>
            <a:ext cx="9965267" cy="550333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2">
                    <a:lumMod val="75000"/>
                  </a:schemeClr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9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3.xml"/><Relationship Id="rId18" Type="http://schemas.openxmlformats.org/officeDocument/2006/relationships/image" Target="../media/image1.jpeg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true" noChangeArrowheads="true"/>
          </p:cNvSpPr>
          <p:nvPr>
            <p:ph type="title" idx="4294967295"/>
            <p:custDataLst>
              <p:tags r:id="rId14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false" compatLnSpc="true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true" noChangeArrowheads="true"/>
          </p:cNvSpPr>
          <p:nvPr>
            <p:ph type="body" idx="9"/>
            <p:custDataLst>
              <p:tags r:id="rId15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false" compatLnSpc="true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buFontTx/>
              <a:buNone/>
              <a:defRPr sz="1200" noProof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buFontTx/>
              <a:buNone/>
              <a:defRPr sz="1200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buFontTx/>
              <a:buNone/>
              <a:defRPr sz="1200" noProof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true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noProof="1"/>
          </a:p>
        </p:txBody>
      </p:sp>
      <p:sp>
        <p:nvSpPr>
          <p:cNvPr id="2" name="矩形 1"/>
          <p:cNvSpPr/>
          <p:nvPr/>
        </p:nvSpPr>
        <p:spPr>
          <a:xfrm>
            <a:off x="-4763" y="0"/>
            <a:ext cx="12192001" cy="6858000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/>
          </a:p>
        </p:txBody>
      </p:sp>
      <p:grpSp>
        <p:nvGrpSpPr>
          <p:cNvPr id="1033" name="组合 19"/>
          <p:cNvGrpSpPr/>
          <p:nvPr/>
        </p:nvGrpSpPr>
        <p:grpSpPr bwMode="auto">
          <a:xfrm>
            <a:off x="6272213" y="-15875"/>
            <a:ext cx="5919787" cy="6873875"/>
            <a:chOff x="9885" y="-9"/>
            <a:chExt cx="9322" cy="10859"/>
          </a:xfrm>
        </p:grpSpPr>
        <p:pic>
          <p:nvPicPr>
            <p:cNvPr id="1034" name="图片 13" descr="C:\Users\admin\Desktop\2图示图\image1 (4).jpegimage1 (4)"/>
            <p:cNvPicPr>
              <a:picLocks noChangeAspect="true" noChangeArrowheads="true"/>
            </p:cNvPicPr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 r="30968"/>
            <a:stretch>
              <a:fillRect/>
            </a:stretch>
          </p:blipFill>
          <p:spPr bwMode="auto">
            <a:xfrm>
              <a:off x="9885" y="-9"/>
              <a:ext cx="9322" cy="10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矩形 13"/>
            <p:cNvSpPr/>
            <p:nvPr>
              <p:custDataLst>
                <p:tags r:id="rId19"/>
              </p:custDataLst>
            </p:nvPr>
          </p:nvSpPr>
          <p:spPr>
            <a:xfrm>
              <a:off x="9885" y="-9"/>
              <a:ext cx="9315" cy="10859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buFontTx/>
                <a:buNone/>
                <a:defRPr/>
              </a:pPr>
              <a:endParaRPr lang="zh-CN" altLang="en-US" noProof="1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程序的机器级表示</a:t>
            </a:r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376670" y="748665"/>
            <a:ext cx="5661025" cy="2352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91285"/>
            <a:ext cx="5400675" cy="1447800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533400" y="3296920"/>
            <a:ext cx="98278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ym typeface="+mn-ea"/>
              </a:rPr>
              <a:t>movl:</a:t>
            </a:r>
            <a:r>
              <a:rPr lang="zh-CN" altLang="en-US">
                <a:sym typeface="+mn-ea"/>
              </a:rPr>
              <a:t>指令以寄存器作为目的时，他会把该寄存器的高位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字节设置为</a:t>
            </a:r>
            <a:r>
              <a:rPr lang="en-US" altLang="zh-CN">
                <a:sym typeface="+mn-ea"/>
              </a:rPr>
              <a:t>0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x86</a:t>
            </a:r>
            <a:r>
              <a:rPr lang="en-US" altLang="en-US">
                <a:sym typeface="+mn-ea"/>
              </a:rPr>
              <a:t>-64</a:t>
            </a:r>
            <a:r>
              <a:rPr lang="zh-CN" altLang="en-US">
                <a:sym typeface="+mn-ea"/>
              </a:rPr>
              <a:t>系统惯例：任何为寄存器生成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位值的指令都会把该寄存器的高位部分置成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movq:</a:t>
            </a:r>
            <a:r>
              <a:rPr lang="zh-CN" altLang="en-US">
                <a:sym typeface="+mn-ea"/>
              </a:rPr>
              <a:t>指令只能以表示为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位补码数字的立即数作为源操数，然后把这个值的符号扩展到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位的值，放到目标位置。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movabsq:</a:t>
            </a:r>
            <a:r>
              <a:rPr lang="zh-CN" altLang="en-US">
                <a:sym typeface="+mn-ea"/>
              </a:rPr>
              <a:t>能够以任意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位立即数值作为源操作数，只能以寄存器为目的。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3.4.</a:t>
            </a:r>
            <a:r>
              <a:rPr lang="en-US" altLang="en-US">
                <a:sym typeface="+mn-ea"/>
              </a:rPr>
              <a:t>2 </a:t>
            </a:r>
            <a:r>
              <a:rPr lang="zh-CN" altLang="en-US">
                <a:sym typeface="+mn-ea"/>
              </a:rPr>
              <a:t>数据传送指令（最频繁使用的指令）</a:t>
            </a:r>
            <a:endParaRPr lang="zh-CN" altLang="en-US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263015"/>
            <a:ext cx="7803515" cy="53428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3.4.</a:t>
            </a:r>
            <a:r>
              <a:rPr lang="en-US" altLang="en-US">
                <a:sym typeface="+mn-ea"/>
              </a:rPr>
              <a:t>3 </a:t>
            </a:r>
            <a:r>
              <a:rPr lang="zh-CN" altLang="en-US">
                <a:sym typeface="+mn-ea"/>
              </a:rPr>
              <a:t>数据传送示例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0" y="1286510"/>
            <a:ext cx="8836025" cy="5165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3.4.4</a:t>
            </a:r>
            <a:r>
              <a:rPr lang="en-US" alt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压入和弹出栈数据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1022985"/>
            <a:ext cx="6493510" cy="2167255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386080" y="3430270"/>
            <a:ext cx="358013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pushq %rax  =   subq $8 , %rsp</a:t>
            </a:r>
            <a:endParaRPr lang="en-US" altLang="zh-CN"/>
          </a:p>
          <a:p>
            <a:r>
              <a:rPr lang="en-US" altLang="zh-CN"/>
              <a:t>	           movq %rax , (%rsp)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popq %rdx = movq (%rsp), %rax</a:t>
            </a:r>
            <a:endParaRPr lang="en-US" altLang="zh-CN"/>
          </a:p>
          <a:p>
            <a:r>
              <a:rPr lang="en-US" altLang="zh-CN"/>
              <a:t>	      addq $8, %rsp</a:t>
            </a:r>
            <a:endParaRPr lang="en-US" altLang="zh-CN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10" y="1159510"/>
            <a:ext cx="8187690" cy="5464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5 </a:t>
            </a:r>
            <a:r>
              <a:rPr lang="zh-CN" altLang="en-US">
                <a:sym typeface="+mn-ea"/>
              </a:rPr>
              <a:t>算数和逻辑操作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757170" y="1074420"/>
            <a:ext cx="8642985" cy="5624195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217170" y="1915160"/>
            <a:ext cx="254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一元操作：只有一个操作数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，即是源又是目的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二元操作：第二个操作数即是源又是目的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3.5.</a:t>
            </a:r>
            <a:r>
              <a:rPr lang="en-US" altLang="en-US">
                <a:sym typeface="+mn-ea"/>
              </a:rPr>
              <a:t>1 </a:t>
            </a:r>
            <a:r>
              <a:rPr lang="zh-CN" altLang="en-US">
                <a:sym typeface="+mn-ea"/>
              </a:rPr>
              <a:t>加载有效地址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1818640"/>
            <a:ext cx="5010150" cy="1276350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611505" y="1159510"/>
            <a:ext cx="742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leaq</a:t>
            </a:r>
            <a:r>
              <a:rPr lang="zh-CN" altLang="en-US"/>
              <a:t>指令能执行加法和有限形式的乘法，对编译简单的算数表达式很有用</a:t>
            </a:r>
            <a:endParaRPr lang="zh-CN" altLang="en-US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" y="3753485"/>
            <a:ext cx="847725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例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1233170"/>
            <a:ext cx="10801350" cy="3590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70" y="2593975"/>
            <a:ext cx="2077085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例</a:t>
            </a:r>
            <a:r>
              <a:rPr lang="en-US" altLang="zh-CN">
                <a:sym typeface="+mn-ea"/>
              </a:rPr>
              <a:t>4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1159510"/>
            <a:ext cx="5402580" cy="3515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70" y="45720"/>
            <a:ext cx="7647940" cy="6804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 </a:t>
            </a:r>
            <a:r>
              <a:rPr lang="zh-CN" altLang="en-US">
                <a:sym typeface="+mn-ea"/>
              </a:rPr>
              <a:t>控制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924560" y="1250950"/>
            <a:ext cx="1043686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3</a:t>
            </a:r>
            <a:r>
              <a:rPr lang="en-US" altLang="en-US" sz="2000"/>
              <a:t>.6 </a:t>
            </a:r>
            <a:r>
              <a:rPr lang="zh-CN" altLang="en-US" sz="2000"/>
              <a:t>前都是直线代码行为：指令一条接着一条顺序执行，但是在</a:t>
            </a:r>
            <a:r>
              <a:rPr lang="en-US" altLang="zh-CN" sz="2000"/>
              <a:t>C</a:t>
            </a:r>
            <a:r>
              <a:rPr lang="zh-CN" altLang="en-US" sz="2000"/>
              <a:t>语言中的某些结构，比如条件语句、循环语句和分支语句，要求有条件的执行，根据数据测试的结果来决定操作执行的顺序。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机器码提供两种基本的低级机制来实现有条件的行为：</a:t>
            </a:r>
            <a:r>
              <a:rPr lang="zh-CN" altLang="en-US" sz="2000" i="1"/>
              <a:t>测试数据值，然后根据测试的结果来改变控制流或者数据流。</a:t>
            </a:r>
            <a:endParaRPr lang="zh-CN" altLang="en-US" sz="2000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</a:t>
            </a:r>
            <a:r>
              <a:rPr lang="en-US" altLang="en-US">
                <a:sym typeface="+mn-ea"/>
              </a:rPr>
              <a:t>.1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条件码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948055" y="1250950"/>
            <a:ext cx="102965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在</a:t>
            </a:r>
            <a:r>
              <a:rPr lang="en-US" altLang="zh-CN" sz="2000"/>
              <a:t>CPU</a:t>
            </a:r>
            <a:r>
              <a:rPr lang="zh-CN" altLang="en-US" sz="2000"/>
              <a:t>内，维护着一组单个位的</a:t>
            </a:r>
            <a:r>
              <a:rPr lang="zh-CN" altLang="en-US" sz="2000" b="1" i="1"/>
              <a:t>条件码寄存器</a:t>
            </a:r>
            <a:r>
              <a:rPr lang="zh-CN" altLang="en-US" sz="2000"/>
              <a:t>，他们描述了最近的算数或者逻辑操作的属性。可以通过检测这些寄存器来执行条件分支指令。</a:t>
            </a:r>
            <a:r>
              <a:rPr lang="en-US" altLang="zh-CN" i="1"/>
              <a:t> </a:t>
            </a:r>
            <a:endParaRPr lang="en-US" altLang="zh-CN" i="1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735" y="2548890"/>
            <a:ext cx="8543925" cy="1314450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1232535" y="218059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最常用的条件码：</a:t>
            </a:r>
            <a:endParaRPr lang="zh-CN" altLang="en-US"/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" y="3976370"/>
            <a:ext cx="960120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概要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本章目的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读懂汇编代码，为后续第</a:t>
            </a:r>
            <a:r>
              <a:rPr lang="en-US" altLang="zh-CN"/>
              <a:t>5</a:t>
            </a:r>
            <a:r>
              <a:rPr lang="zh-CN" altLang="en-US"/>
              <a:t>章优化做铺垫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本章主要内容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介绍各类型汇编代码的含义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r>
              <a:rPr lang="zh-CN" altLang="en-US">
                <a:sym typeface="+mn-ea"/>
              </a:rPr>
              <a:t>本章意义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汇编代码含义查询工具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</a:t>
            </a:r>
            <a:r>
              <a:rPr lang="en-US" altLang="en-US">
                <a:sym typeface="+mn-ea"/>
              </a:rPr>
              <a:t>.1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条件码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762635" y="115951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改变条件码的指令：</a:t>
            </a:r>
            <a:endParaRPr lang="zh-CN" altLang="en-US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" y="1527810"/>
            <a:ext cx="6908800" cy="44964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25" y="1294765"/>
            <a:ext cx="5161915" cy="4906645"/>
          </a:xfrm>
          <a:prstGeom prst="rect">
            <a:avLst/>
          </a:prstGeom>
        </p:spPr>
      </p:pic>
      <p:sp>
        <p:nvSpPr>
          <p:cNvPr id="9" name="文本框 8"/>
          <p:cNvSpPr txBox="true"/>
          <p:nvPr/>
        </p:nvSpPr>
        <p:spPr>
          <a:xfrm>
            <a:off x="1257300" y="6123305"/>
            <a:ext cx="103752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Test命令将两个操作数进行逻辑与运算，并根据运算结果设置相关的标志位。但是，Test命令的两个操作数不会被改变。运算结果在设置过相关标记位后会被丢弃。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</a:t>
            </a:r>
            <a:r>
              <a:rPr lang="en-US" altLang="en-US">
                <a:sym typeface="+mn-ea"/>
              </a:rPr>
              <a:t>.2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访问条件码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525" y="1311910"/>
            <a:ext cx="8919210" cy="1372235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1025525" y="2987675"/>
            <a:ext cx="6977380" cy="13220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/>
              <a:t>条件码的三种用法：</a:t>
            </a:r>
            <a:endParaRPr lang="zh-CN" altLang="en-US" sz="2000"/>
          </a:p>
          <a:p>
            <a:r>
              <a:rPr lang="en-US" altLang="zh-CN" sz="2000"/>
              <a:t>1</a:t>
            </a:r>
            <a:r>
              <a:rPr lang="zh-CN" altLang="en-US" sz="2000"/>
              <a:t>、可以根据条件码的某种组合，将一个字节设置为</a:t>
            </a:r>
            <a:r>
              <a:rPr lang="en-US" altLang="zh-CN" sz="2000"/>
              <a:t>0,</a:t>
            </a:r>
            <a:r>
              <a:rPr lang="zh-CN" altLang="en-US" sz="2000"/>
              <a:t>或者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2</a:t>
            </a:r>
            <a:r>
              <a:rPr lang="zh-CN" altLang="en-US" sz="2000"/>
              <a:t>、可以作为条件转到程序的某个其他部分；</a:t>
            </a:r>
            <a:endParaRPr lang="zh-CN" altLang="en-US" sz="2000"/>
          </a:p>
          <a:p>
            <a:r>
              <a:rPr lang="en-US" altLang="zh-CN" sz="2000"/>
              <a:t>3</a:t>
            </a:r>
            <a:r>
              <a:rPr lang="zh-CN" altLang="en-US" sz="2000"/>
              <a:t>、可以有条件的传送数据</a:t>
            </a:r>
            <a:endParaRPr lang="zh-CN" altLang="en-US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900930" y="2327910"/>
            <a:ext cx="6956425" cy="4069715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例</a:t>
            </a:r>
            <a:r>
              <a:rPr lang="en-US" altLang="zh-CN">
                <a:sym typeface="+mn-ea"/>
              </a:rPr>
              <a:t>5</a:t>
            </a:r>
            <a:endParaRPr lang="en-US" altLang="zh-CN">
              <a:sym typeface="+mn-ea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479425" y="1180465"/>
            <a:ext cx="699262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/>
              <a:t>条件码的三种用法：</a:t>
            </a:r>
            <a:endParaRPr lang="zh-CN" altLang="en-US" sz="2000"/>
          </a:p>
          <a:p>
            <a:r>
              <a:rPr lang="en-US" altLang="zh-CN" sz="2000" b="1">
                <a:solidFill>
                  <a:srgbClr val="FF0000"/>
                </a:solidFill>
              </a:rPr>
              <a:t>1</a:t>
            </a:r>
            <a:r>
              <a:rPr lang="zh-CN" altLang="en-US" sz="2000" b="1">
                <a:solidFill>
                  <a:srgbClr val="FF0000"/>
                </a:solidFill>
              </a:rPr>
              <a:t>、可以根据条件码的某种组合，将一个字节设置为</a:t>
            </a:r>
            <a:r>
              <a:rPr lang="en-US" altLang="zh-CN" sz="2000" b="1">
                <a:solidFill>
                  <a:srgbClr val="FF0000"/>
                </a:solidFill>
              </a:rPr>
              <a:t>0,</a:t>
            </a:r>
            <a:r>
              <a:rPr lang="zh-CN" altLang="en-US" sz="2000" b="1">
                <a:solidFill>
                  <a:srgbClr val="FF0000"/>
                </a:solidFill>
              </a:rPr>
              <a:t>或者</a:t>
            </a:r>
            <a:r>
              <a:rPr lang="en-US" altLang="zh-CN" sz="2000" b="1">
                <a:solidFill>
                  <a:srgbClr val="FF0000"/>
                </a:solidFill>
              </a:rPr>
              <a:t>1</a:t>
            </a:r>
            <a:r>
              <a:rPr lang="zh-CN" altLang="en-US" sz="2000"/>
              <a:t>；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959610"/>
            <a:ext cx="4083685" cy="2358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4318000"/>
            <a:ext cx="3943350" cy="990600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340360" y="5308600"/>
            <a:ext cx="4152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有符号数CMP结果	标志位</a:t>
            </a:r>
            <a:endParaRPr lang="zh-CN" altLang="en-US"/>
          </a:p>
          <a:p>
            <a:r>
              <a:rPr lang="zh-CN" altLang="en-US"/>
              <a:t>目的操作数 &lt; 源操作数	SF ≠ OF</a:t>
            </a:r>
            <a:endParaRPr lang="zh-CN" altLang="en-US"/>
          </a:p>
          <a:p>
            <a:r>
              <a:rPr lang="zh-CN" altLang="en-US"/>
              <a:t>目的操作数 &gt; 源操作数	SF=OF</a:t>
            </a:r>
            <a:endParaRPr lang="zh-CN" altLang="en-US"/>
          </a:p>
          <a:p>
            <a:r>
              <a:rPr lang="zh-CN" altLang="en-US"/>
              <a:t>目的操作数 = 源操作数	ZF=1</a:t>
            </a:r>
            <a:endParaRPr lang="zh-CN" altLang="en-US"/>
          </a:p>
        </p:txBody>
      </p:sp>
      <p:pic>
        <p:nvPicPr>
          <p:cNvPr id="13" name="图片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30" y="384175"/>
            <a:ext cx="5629275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</a:t>
            </a:r>
            <a:r>
              <a:rPr lang="en-US" altLang="en-US">
                <a:sym typeface="+mn-ea"/>
              </a:rPr>
              <a:t>.3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跳转指令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392170" y="1159510"/>
            <a:ext cx="8022590" cy="5577840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249555" y="2829560"/>
            <a:ext cx="30283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/>
              <a:t>表中部分跳转指令是有条件的</a:t>
            </a:r>
            <a:r>
              <a:rPr lang="en-US" altLang="zh-CN"/>
              <a:t>——</a:t>
            </a:r>
            <a:r>
              <a:rPr lang="zh-CN" altLang="en-US"/>
              <a:t>他们根据条件码的某种</a:t>
            </a:r>
            <a:r>
              <a:rPr lang="en-US" altLang="zh-CN"/>
              <a:t>usher</a:t>
            </a:r>
            <a:r>
              <a:rPr lang="zh-CN" altLang="en-US"/>
              <a:t>，或跳转，或继续执行下一条指令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</a:t>
            </a:r>
            <a:r>
              <a:rPr lang="en-US" altLang="en-US">
                <a:sym typeface="+mn-ea"/>
              </a:rPr>
              <a:t>.3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跳转指令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392170" y="1159510"/>
            <a:ext cx="8022590" cy="5577840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249555" y="2829560"/>
            <a:ext cx="30283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/>
              <a:t>表中部分跳转指令是有条件的</a:t>
            </a:r>
            <a:r>
              <a:rPr lang="en-US" altLang="zh-CN"/>
              <a:t>——</a:t>
            </a:r>
            <a:r>
              <a:rPr lang="zh-CN" altLang="en-US"/>
              <a:t>他们根据条件码的某种</a:t>
            </a:r>
            <a:r>
              <a:rPr lang="en-US" altLang="zh-CN"/>
              <a:t>usher</a:t>
            </a:r>
            <a:r>
              <a:rPr lang="zh-CN" altLang="en-US"/>
              <a:t>，或跳转，或继续执行下一条指令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>
                <a:sym typeface="+mn-ea"/>
              </a:rPr>
              <a:t>例</a:t>
            </a:r>
            <a:r>
              <a:rPr lang="en-US" altLang="zh-CN">
                <a:sym typeface="+mn-ea"/>
              </a:rPr>
              <a:t>6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122545" y="2941955"/>
            <a:ext cx="6995160" cy="3928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1009015"/>
            <a:ext cx="6319520" cy="35706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3.6.6 </a:t>
            </a:r>
            <a:r>
              <a:rPr lang="zh-CN" altLang="en-US">
                <a:sym typeface="+mn-ea"/>
              </a:rPr>
              <a:t>用条件传送来实现条件分支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821055" y="1305560"/>
            <a:ext cx="101904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/>
              <a:t>条件操作实现方法：</a:t>
            </a:r>
            <a:endParaRPr lang="zh-CN" altLang="en-US"/>
          </a:p>
          <a:p>
            <a:pPr indent="457200" fontAlgn="auto"/>
            <a:r>
              <a:rPr lang="en-US" altLang="zh-CN"/>
              <a:t>1</a:t>
            </a:r>
            <a:r>
              <a:rPr lang="zh-CN" altLang="en-US"/>
              <a:t>、使用控制的条件转移（</a:t>
            </a:r>
            <a:r>
              <a:rPr lang="zh-CN" altLang="en-US">
                <a:sym typeface="+mn-ea"/>
              </a:rPr>
              <a:t>传统方法）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机制简单，但是在现代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上可能非常低效</a:t>
            </a:r>
            <a:endParaRPr lang="zh-CN" altLang="en-US">
              <a:sym typeface="+mn-ea"/>
            </a:endParaRPr>
          </a:p>
          <a:p>
            <a:pPr indent="457200" fontAlgn="auto"/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当满足条件时，程序沿着一条路径执行，不满足时，走另外一条</a:t>
            </a:r>
            <a:endParaRPr lang="zh-CN" altLang="en-US">
              <a:sym typeface="+mn-ea"/>
            </a:endParaRPr>
          </a:p>
          <a:p>
            <a:pPr indent="457200" fontAlgn="auto"/>
            <a:endParaRPr lang="zh-CN" altLang="en-US"/>
          </a:p>
          <a:p>
            <a:pPr indent="457200" fontAlgn="auto"/>
            <a:r>
              <a:rPr lang="en-US" altLang="zh-CN"/>
              <a:t>2</a:t>
            </a:r>
            <a:r>
              <a:rPr lang="zh-CN" altLang="en-US"/>
              <a:t>、使用数据的条件转移（只有在一些受限制的情况中才可行）</a:t>
            </a:r>
            <a:r>
              <a:rPr lang="en-US" altLang="zh-CN"/>
              <a:t>——</a:t>
            </a:r>
            <a:r>
              <a:rPr lang="zh-CN" altLang="en-US"/>
              <a:t>更符合现代处理器性能</a:t>
            </a:r>
            <a:endParaRPr lang="zh-CN" altLang="en-US"/>
          </a:p>
          <a:p>
            <a:pPr indent="457200" fontAlgn="auto"/>
            <a:r>
              <a:rPr lang="en-US" altLang="zh-CN"/>
              <a:t>	</a:t>
            </a:r>
            <a:r>
              <a:rPr lang="zh-CN" altLang="en-US"/>
              <a:t>计算一个条件操作的两种结果，然后更具条件是否满足从中选取一个</a:t>
            </a:r>
            <a:endParaRPr lang="zh-CN" altLang="en-US"/>
          </a:p>
          <a:p>
            <a:pPr indent="457200" fontAlgn="auto"/>
            <a:endParaRPr lang="zh-CN" altLang="en-US"/>
          </a:p>
          <a:p>
            <a:pPr indent="457200" fontAlgn="auto"/>
            <a:endParaRPr lang="zh-CN" altLang="en-US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635" y="3115945"/>
            <a:ext cx="884872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3.6.6 </a:t>
            </a:r>
            <a:r>
              <a:rPr lang="zh-CN" altLang="en-US">
                <a:sym typeface="+mn-ea"/>
              </a:rPr>
              <a:t>用条件传送来实现条件分支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109210" y="2929890"/>
            <a:ext cx="7008495" cy="3895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" y="1057910"/>
            <a:ext cx="5973445" cy="33547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3.6.6 </a:t>
            </a:r>
            <a:r>
              <a:rPr lang="zh-CN" altLang="en-US">
                <a:sym typeface="+mn-ea"/>
              </a:rPr>
              <a:t>用条件传送来实现条件分支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748030" y="1159510"/>
            <a:ext cx="1075626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/>
              <a:t>为什么基于</a:t>
            </a:r>
            <a:r>
              <a:rPr lang="zh-CN" altLang="en-US" i="1" u="sng"/>
              <a:t>条件数据传送</a:t>
            </a:r>
            <a:r>
              <a:rPr lang="zh-CN" altLang="en-US"/>
              <a:t>代码</a:t>
            </a:r>
            <a:r>
              <a:rPr lang="zh-CN" altLang="en-US" b="1"/>
              <a:t>性能优于</a:t>
            </a:r>
            <a:r>
              <a:rPr lang="zh-CN" altLang="en-US"/>
              <a:t>基于</a:t>
            </a:r>
            <a:r>
              <a:rPr lang="zh-CN" altLang="en-US" i="1" u="sng"/>
              <a:t>条件控制转移</a:t>
            </a:r>
            <a:r>
              <a:rPr lang="zh-CN" altLang="en-US"/>
              <a:t>的代码？</a:t>
            </a:r>
            <a:endParaRPr lang="zh-CN" altLang="en-US"/>
          </a:p>
          <a:p>
            <a:pPr indent="457200" fontAlgn="auto"/>
            <a:endParaRPr lang="zh-CN" altLang="en-US"/>
          </a:p>
          <a:p>
            <a:pPr indent="457200" fontAlgn="auto"/>
            <a:r>
              <a:rPr lang="en-US" altLang="zh-CN"/>
              <a:t>1</a:t>
            </a:r>
            <a:r>
              <a:rPr lang="zh-CN" altLang="en-US"/>
              <a:t>、现代处理器以</a:t>
            </a:r>
            <a:r>
              <a:rPr lang="zh-CN" altLang="en-US" i="1" u="sng"/>
              <a:t>流水线技术</a:t>
            </a:r>
            <a:r>
              <a:rPr lang="zh-CN" altLang="en-US"/>
              <a:t>获得高性能，但是需要事先确定要执行的指令序列，才能保证流水线中充满指令。当机器遇到条件跳转（分支）时，只有当分支条件求值完成后，才能决定分支往哪里走。</a:t>
            </a:r>
            <a:endParaRPr lang="zh-CN" altLang="en-US"/>
          </a:p>
          <a:p>
            <a:pPr indent="457200" fontAlgn="auto"/>
            <a:r>
              <a:rPr lang="en-US" altLang="zh-CN"/>
              <a:t>2</a:t>
            </a:r>
            <a:r>
              <a:rPr lang="zh-CN" altLang="en-US"/>
              <a:t>、处理器采用分支预测逻辑来处理分支，预测错误时候惩罚严重，导致程序性能严重下降。</a:t>
            </a:r>
            <a:endParaRPr lang="zh-CN" altLang="en-US"/>
          </a:p>
          <a:p>
            <a:pPr indent="457200" fontAlgn="auto"/>
            <a:endParaRPr lang="zh-CN" altLang="en-US"/>
          </a:p>
          <a:p>
            <a:pPr indent="457200" fontAlgn="auto"/>
            <a:r>
              <a:rPr lang="zh-CN" altLang="en-US"/>
              <a:t>在</a:t>
            </a:r>
            <a:r>
              <a:rPr lang="en-US" altLang="zh-CN"/>
              <a:t>Intel </a:t>
            </a:r>
            <a:r>
              <a:rPr lang="en-US" altLang="en-US"/>
              <a:t>H</a:t>
            </a:r>
            <a:r>
              <a:rPr lang="en-US" altLang="zh-CN"/>
              <a:t>aswell</a:t>
            </a:r>
            <a:r>
              <a:rPr lang="zh-CN" altLang="en-US"/>
              <a:t>在本示例中，</a:t>
            </a:r>
            <a:r>
              <a:rPr lang="en-US" altLang="zh-CN"/>
              <a:t>x &lt; y </a:t>
            </a:r>
            <a:r>
              <a:rPr lang="zh-CN" altLang="en-US"/>
              <a:t>的结果非常不可预测，因此两段代码中，分支预测错误处罚主导函数性能。</a:t>
            </a:r>
            <a:endParaRPr lang="zh-CN" altLang="en-US"/>
          </a:p>
          <a:p>
            <a:pPr indent="457200" fontAlgn="auto"/>
            <a:endParaRPr lang="en-US" altLang="zh-CN"/>
          </a:p>
          <a:p>
            <a:pPr indent="457200" fontAlgn="auto"/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3.6.6 </a:t>
            </a:r>
            <a:r>
              <a:rPr lang="zh-CN" altLang="en-US">
                <a:sym typeface="+mn-ea"/>
              </a:rPr>
              <a:t>用条件传送来实现条件分支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0" y="1057910"/>
            <a:ext cx="9420225" cy="5695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3. 1-3</a:t>
            </a:r>
            <a:r>
              <a:rPr lang="zh-CN" altLang="en-US"/>
              <a:t>基本概念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什么是机器码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计算机执行</a:t>
            </a:r>
            <a:r>
              <a:rPr lang="zh-CN" altLang="en-US" i="1">
                <a:sym typeface="+mn-ea"/>
              </a:rPr>
              <a:t>机器代码，</a:t>
            </a:r>
            <a:r>
              <a:rPr lang="zh-CN" altLang="en-US">
                <a:sym typeface="+mn-ea"/>
              </a:rPr>
              <a:t>用字节序列编码低级的操作，包括处理数据、管理内存、读写存储设备上的数据，以及利用网络通讯。它是由编译器基于</a:t>
            </a:r>
            <a:r>
              <a:rPr lang="zh-CN" altLang="en-US" i="1" u="sng">
                <a:sym typeface="+mn-ea"/>
              </a:rPr>
              <a:t>编程语言的规则</a:t>
            </a:r>
            <a:r>
              <a:rPr lang="zh-CN" altLang="en-US" i="1">
                <a:sym typeface="+mn-ea"/>
              </a:rPr>
              <a:t>，</a:t>
            </a:r>
            <a:r>
              <a:rPr lang="zh-CN" altLang="en-US" i="1" u="sng">
                <a:sym typeface="+mn-ea"/>
              </a:rPr>
              <a:t>目标机器的指令集</a:t>
            </a:r>
            <a:r>
              <a:rPr lang="zh-CN" altLang="en-US" i="1">
                <a:sym typeface="+mn-ea"/>
              </a:rPr>
              <a:t>和</a:t>
            </a:r>
            <a:r>
              <a:rPr lang="zh-CN" altLang="en-US" i="1" u="sng">
                <a:sym typeface="+mn-ea"/>
              </a:rPr>
              <a:t>操作系统遵循的惯例</a:t>
            </a:r>
            <a:r>
              <a:rPr lang="zh-CN" altLang="en-US" i="1">
                <a:sym typeface="+mn-ea"/>
              </a:rPr>
              <a:t>，</a:t>
            </a:r>
            <a:r>
              <a:rPr lang="zh-CN" altLang="en-US">
                <a:sym typeface="+mn-ea"/>
              </a:rPr>
              <a:t>经过一系列的阶段产生的机器代码</a:t>
            </a:r>
            <a:endParaRPr lang="zh-CN" altLang="en-US"/>
          </a:p>
          <a:p>
            <a:r>
              <a:rPr lang="zh-CN" altLang="en-US"/>
              <a:t>什么是汇编代码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汇编代码是机器代码的文本表示，</a:t>
            </a:r>
            <a:r>
              <a:rPr lang="en-US" altLang="zh-CN"/>
              <a:t>——</a:t>
            </a:r>
            <a:r>
              <a:rPr lang="zh-CN" altLang="en-US"/>
              <a:t>机器代码的人类可读表示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306060"/>
            <a:ext cx="3583940" cy="316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20" y="4843780"/>
            <a:ext cx="1760220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3.6.6 </a:t>
            </a:r>
            <a:r>
              <a:rPr lang="zh-CN" altLang="en-US">
                <a:sym typeface="+mn-ea"/>
              </a:rPr>
              <a:t>用条件传送来实现条件分支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0" y="1057910"/>
            <a:ext cx="9420225" cy="5695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3.6.7 </a:t>
            </a:r>
            <a:r>
              <a:rPr lang="zh-CN" altLang="en-US">
                <a:sym typeface="+mn-ea"/>
              </a:rPr>
              <a:t>循环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rcRect t="49517" r="-3441"/>
          <a:stretch>
            <a:fillRect/>
          </a:stretch>
        </p:blipFill>
        <p:spPr>
          <a:xfrm>
            <a:off x="5720715" y="2837815"/>
            <a:ext cx="6471285" cy="3385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1332230"/>
            <a:ext cx="3692525" cy="1600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55" y="1306830"/>
            <a:ext cx="2533650" cy="1752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rcRect r="-1147" b="50937"/>
          <a:stretch>
            <a:fillRect/>
          </a:stretch>
        </p:blipFill>
        <p:spPr>
          <a:xfrm>
            <a:off x="196215" y="2933065"/>
            <a:ext cx="6327775" cy="32905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3.6.7 </a:t>
            </a:r>
            <a:r>
              <a:rPr lang="zh-CN" altLang="en-US">
                <a:sym typeface="+mn-ea"/>
              </a:rPr>
              <a:t>循环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241425"/>
            <a:ext cx="3733800" cy="165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608965"/>
            <a:ext cx="2733675" cy="2333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42590"/>
            <a:ext cx="6644640" cy="3594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5" y="2834640"/>
            <a:ext cx="4754880" cy="3810000"/>
          </a:xfrm>
          <a:prstGeom prst="rect">
            <a:avLst/>
          </a:prstGeom>
        </p:spPr>
      </p:pic>
      <p:sp>
        <p:nvSpPr>
          <p:cNvPr id="10" name="文本框 9"/>
          <p:cNvSpPr txBox="true"/>
          <p:nvPr/>
        </p:nvSpPr>
        <p:spPr>
          <a:xfrm>
            <a:off x="6797040" y="1370330"/>
            <a:ext cx="36944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方法一：跳转到中间</a:t>
            </a:r>
            <a:r>
              <a:rPr lang="en-US" altLang="zh-CN"/>
              <a:t> </a:t>
            </a:r>
            <a:r>
              <a:rPr lang="en-US" altLang="en-US"/>
              <a:t>jump to middle</a:t>
            </a:r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3.6.7 </a:t>
            </a:r>
            <a:r>
              <a:rPr lang="zh-CN" altLang="en-US">
                <a:sym typeface="+mn-ea"/>
              </a:rPr>
              <a:t>循环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241425"/>
            <a:ext cx="3733800" cy="1657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685800"/>
            <a:ext cx="2781300" cy="2200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184150"/>
            <a:ext cx="2447925" cy="2714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0" y="2898775"/>
            <a:ext cx="4463415" cy="3992880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9398635" y="1885950"/>
            <a:ext cx="128143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方法二：</a:t>
            </a:r>
            <a:endParaRPr lang="zh-CN" altLang="en-US"/>
          </a:p>
          <a:p>
            <a:r>
              <a:rPr lang="en-US" altLang="en-US"/>
              <a:t>guarded-do </a:t>
            </a:r>
            <a:endParaRPr lang="en-US" altLang="en-US"/>
          </a:p>
        </p:txBody>
      </p:sp>
      <p:pic>
        <p:nvPicPr>
          <p:cNvPr id="12" name="图片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717800"/>
            <a:ext cx="6289675" cy="41738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3.6.7 </a:t>
            </a:r>
            <a:r>
              <a:rPr lang="zh-CN" altLang="en-US">
                <a:sym typeface="+mn-ea"/>
              </a:rPr>
              <a:t>循环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70" y="1159510"/>
            <a:ext cx="4772025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95" y="1136015"/>
            <a:ext cx="2524125" cy="1609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" y="2721610"/>
            <a:ext cx="5915025" cy="3000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625" y="3102610"/>
            <a:ext cx="4029075" cy="31432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20" y="3102610"/>
            <a:ext cx="4029075" cy="31432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185" y="76835"/>
            <a:ext cx="4461510" cy="30257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3.6.8 </a:t>
            </a:r>
            <a:r>
              <a:rPr lang="en-US" altLang="en-US">
                <a:sym typeface="+mn-ea"/>
              </a:rPr>
              <a:t>switch</a:t>
            </a:r>
            <a:endParaRPr lang="en-US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" y="1059815"/>
            <a:ext cx="2484755" cy="5372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95" y="62865"/>
            <a:ext cx="3564255" cy="6732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50" y="2089785"/>
            <a:ext cx="5031105" cy="4705985"/>
          </a:xfrm>
          <a:prstGeom prst="rect">
            <a:avLst/>
          </a:prstGeom>
        </p:spPr>
      </p:pic>
      <p:sp>
        <p:nvSpPr>
          <p:cNvPr id="10" name="文本框 9"/>
          <p:cNvSpPr txBox="true"/>
          <p:nvPr/>
        </p:nvSpPr>
        <p:spPr>
          <a:xfrm>
            <a:off x="6985000" y="366395"/>
            <a:ext cx="48006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jt[7] </a:t>
            </a:r>
            <a:r>
              <a:rPr lang="zh-CN" altLang="en-US">
                <a:sym typeface="+mn-ea"/>
              </a:rPr>
              <a:t>包含七个表项目，每一个都是代码的地址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 </a:t>
            </a:r>
            <a:endParaRPr lang="en-US" altLang="zh-CN"/>
          </a:p>
          <a:p>
            <a:r>
              <a:rPr lang="en-US" altLang="en-US">
                <a:sym typeface="+mn-ea"/>
              </a:rPr>
              <a:t>“&amp;&amp;”GCC</a:t>
            </a:r>
            <a:r>
              <a:rPr lang="zh-CN" altLang="en-US">
                <a:sym typeface="+mn-ea"/>
              </a:rPr>
              <a:t>创造的的一个新的运算符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创建一个指向代码位置的指针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7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过程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781685" y="1159510"/>
            <a:ext cx="1061021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 sz="2000" b="1"/>
              <a:t>什么是过程？</a:t>
            </a:r>
            <a:endParaRPr lang="zh-CN" altLang="en-US"/>
          </a:p>
          <a:p>
            <a:pPr indent="457200" fontAlgn="auto"/>
            <a:r>
              <a:rPr lang="zh-CN" altLang="en-US"/>
              <a:t>过程是软件中一种很重要的抽象。它提供了一种封装代码的方式，用一组指定的参数和一个可选的返回值实现了某种功能。然后，可以在程序中不同的地方调用这个函数。过程的形式多样，如：函数</a:t>
            </a:r>
            <a:r>
              <a:rPr lang="en-US" altLang="zh-CN"/>
              <a:t>(function)</a:t>
            </a:r>
            <a:r>
              <a:rPr lang="zh-CN" altLang="en-US"/>
              <a:t>、方法</a:t>
            </a:r>
            <a:r>
              <a:rPr lang="en-US" altLang="zh-CN"/>
              <a:t>(method)</a:t>
            </a:r>
            <a:r>
              <a:rPr lang="zh-CN" altLang="en-US"/>
              <a:t>、子例程序</a:t>
            </a:r>
            <a:r>
              <a:rPr lang="en-US" altLang="zh-CN"/>
              <a:t>(subroutine)</a:t>
            </a:r>
            <a:r>
              <a:rPr lang="zh-CN" altLang="en-US"/>
              <a:t>、处理函数</a:t>
            </a:r>
            <a:r>
              <a:rPr lang="en-US" altLang="zh-CN"/>
              <a:t>(handler)</a:t>
            </a:r>
            <a:r>
              <a:rPr lang="zh-CN" altLang="en-US"/>
              <a:t>等等</a:t>
            </a:r>
            <a:endParaRPr lang="zh-CN" altLang="en-US"/>
          </a:p>
          <a:p>
            <a:pPr indent="457200" fontAlgn="auto"/>
            <a:endParaRPr lang="zh-CN" altLang="en-US"/>
          </a:p>
          <a:p>
            <a:pPr indent="457200" fontAlgn="auto"/>
            <a:r>
              <a:rPr lang="zh-CN" altLang="en-US" sz="2000" b="1"/>
              <a:t>调用过程的机制有哪些？</a:t>
            </a:r>
            <a:endParaRPr lang="zh-CN" altLang="en-US"/>
          </a:p>
          <a:p>
            <a:pPr indent="457200" fontAlgn="auto"/>
            <a:r>
              <a:rPr lang="en-US" altLang="zh-CN"/>
              <a:t>P</a:t>
            </a:r>
            <a:r>
              <a:rPr lang="zh-CN" altLang="en-US"/>
              <a:t>调用过程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Q</a:t>
            </a:r>
            <a:r>
              <a:rPr lang="zh-CN" altLang="en-US"/>
              <a:t>执行后返回到</a:t>
            </a:r>
            <a:r>
              <a:rPr lang="en-US" altLang="zh-CN"/>
              <a:t>P</a:t>
            </a:r>
            <a:r>
              <a:rPr lang="zh-CN" altLang="en-US"/>
              <a:t>，在这次调用中，存在如下一个或多个机制</a:t>
            </a:r>
            <a:endParaRPr lang="en-US" altLang="zh-CN"/>
          </a:p>
          <a:p>
            <a:pPr indent="457200" fontAlgn="auto"/>
            <a:r>
              <a:rPr lang="zh-CN" altLang="en-US" b="1"/>
              <a:t>传递控制：</a:t>
            </a:r>
            <a:r>
              <a:rPr lang="zh-CN" altLang="en-US"/>
              <a:t>在进入过程</a:t>
            </a:r>
            <a:r>
              <a:rPr lang="en-US" altLang="zh-CN"/>
              <a:t>Q</a:t>
            </a:r>
            <a:r>
              <a:rPr lang="zh-CN" altLang="en-US"/>
              <a:t>时，程序计数器必须被设置为</a:t>
            </a:r>
            <a:r>
              <a:rPr lang="en-US" altLang="zh-CN"/>
              <a:t>Q</a:t>
            </a:r>
            <a:r>
              <a:rPr lang="zh-CN" altLang="en-US"/>
              <a:t>的代码起始地址，然后在返回时，要把程序计数器设置为</a:t>
            </a:r>
            <a:r>
              <a:rPr lang="en-US" altLang="zh-CN"/>
              <a:t>P</a:t>
            </a:r>
            <a:r>
              <a:rPr lang="zh-CN" altLang="en-US"/>
              <a:t>中调用</a:t>
            </a:r>
            <a:r>
              <a:rPr lang="en-US" altLang="zh-CN"/>
              <a:t>Q</a:t>
            </a:r>
            <a:r>
              <a:rPr lang="zh-CN" altLang="en-US"/>
              <a:t>后面的那条指令的地址</a:t>
            </a:r>
            <a:endParaRPr lang="zh-CN" altLang="en-US"/>
          </a:p>
          <a:p>
            <a:pPr indent="457200" fontAlgn="auto"/>
            <a:r>
              <a:rPr lang="zh-CN" altLang="en-US" b="1"/>
              <a:t>传递数据：</a:t>
            </a:r>
            <a:r>
              <a:rPr lang="en-US" altLang="zh-CN"/>
              <a:t>P</a:t>
            </a:r>
            <a:r>
              <a:rPr lang="zh-CN" altLang="en-US"/>
              <a:t>必须能够想</a:t>
            </a:r>
            <a:r>
              <a:rPr lang="en-US" altLang="zh-CN"/>
              <a:t>Q</a:t>
            </a:r>
            <a:r>
              <a:rPr lang="zh-CN" altLang="en-US"/>
              <a:t>提供一个或多个采纳合宿，</a:t>
            </a:r>
            <a:r>
              <a:rPr lang="en-US" altLang="zh-CN"/>
              <a:t>Q</a:t>
            </a:r>
            <a:r>
              <a:rPr lang="zh-CN" altLang="en-US"/>
              <a:t>必须能够向</a:t>
            </a:r>
            <a:r>
              <a:rPr lang="en-US" altLang="zh-CN"/>
              <a:t>P</a:t>
            </a:r>
            <a:r>
              <a:rPr lang="zh-CN" altLang="en-US"/>
              <a:t>返回一个值。</a:t>
            </a:r>
            <a:endParaRPr lang="zh-CN" altLang="en-US"/>
          </a:p>
          <a:p>
            <a:pPr indent="457200" fontAlgn="auto"/>
            <a:r>
              <a:rPr lang="zh-CN" altLang="en-US" b="1"/>
              <a:t>分配和释放内存：</a:t>
            </a:r>
            <a:r>
              <a:rPr lang="zh-CN" altLang="en-US"/>
              <a:t>在开始时候，</a:t>
            </a:r>
            <a:r>
              <a:rPr lang="en-US" altLang="zh-CN"/>
              <a:t>Q</a:t>
            </a:r>
            <a:r>
              <a:rPr lang="zh-CN" altLang="en-US"/>
              <a:t>可能需要为局部变量分配空间，而在返回前，又必须释放这些存储空间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7.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运行时栈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336155" y="72390"/>
            <a:ext cx="4064635" cy="6713220"/>
          </a:xfrm>
          <a:prstGeom prst="rect">
            <a:avLst/>
          </a:prstGeom>
        </p:spPr>
      </p:pic>
      <p:sp>
        <p:nvSpPr>
          <p:cNvPr id="3" name="文本框 2"/>
          <p:cNvSpPr txBox="true"/>
          <p:nvPr/>
        </p:nvSpPr>
        <p:spPr>
          <a:xfrm>
            <a:off x="469900" y="1159510"/>
            <a:ext cx="649033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en-US" altLang="zh-CN"/>
              <a:t>C</a:t>
            </a:r>
            <a:r>
              <a:rPr lang="zh-CN" altLang="en-US"/>
              <a:t>语言过程调用的关键特性，程序用栈来管理它的过程所需的存储空间，栈和程序寄存器存放着传递控制和数据、分配内存搜索需要的信息。如整数参数超过</a:t>
            </a:r>
            <a:r>
              <a:rPr lang="en-US" altLang="zh-CN"/>
              <a:t>6</a:t>
            </a:r>
            <a:r>
              <a:rPr lang="zh-CN" altLang="en-US"/>
              <a:t>个时</a:t>
            </a:r>
            <a:endParaRPr lang="zh-CN" altLang="en-US"/>
          </a:p>
          <a:p>
            <a:pPr indent="457200" fontAlgn="auto"/>
            <a:r>
              <a:rPr lang="zh-CN" altLang="en-US"/>
              <a:t>例：</a:t>
            </a:r>
            <a:endParaRPr lang="zh-CN" altLang="en-US"/>
          </a:p>
          <a:p>
            <a:pPr indent="457200" fontAlgn="auto"/>
            <a:r>
              <a:rPr lang="zh-CN" altLang="en-US"/>
              <a:t>当</a:t>
            </a:r>
            <a:r>
              <a:rPr lang="en-US" altLang="zh-CN"/>
              <a:t>P</a:t>
            </a:r>
            <a:r>
              <a:rPr lang="zh-CN" altLang="en-US"/>
              <a:t>调用</a:t>
            </a:r>
            <a:r>
              <a:rPr lang="en-US" altLang="zh-CN"/>
              <a:t>Q</a:t>
            </a:r>
            <a:r>
              <a:rPr lang="zh-CN" altLang="en-US"/>
              <a:t>时，控制和数据信息添加到栈尾，返回是，这些信息会释放掉。</a:t>
            </a:r>
            <a:endParaRPr lang="zh-CN" altLang="en-US"/>
          </a:p>
          <a:p>
            <a:pPr indent="457200" fontAlgn="auto"/>
            <a:endParaRPr lang="zh-CN" altLang="en-US"/>
          </a:p>
          <a:p>
            <a:pPr indent="457200" fontAlgn="auto"/>
            <a:r>
              <a:rPr lang="zh-CN" altLang="en-US"/>
              <a:t>栈帧：</a:t>
            </a:r>
            <a:endParaRPr lang="zh-CN" altLang="en-US"/>
          </a:p>
          <a:p>
            <a:pPr indent="457200" fontAlgn="auto"/>
            <a:r>
              <a:rPr lang="zh-CN" altLang="en-US"/>
              <a:t>在</a:t>
            </a:r>
            <a:r>
              <a:rPr lang="en-US" altLang="zh-CN"/>
              <a:t>X86-64</a:t>
            </a:r>
            <a:r>
              <a:rPr lang="zh-CN" altLang="en-US"/>
              <a:t>过程需要的存储空间超过寄存器能够存放的大小时，就会在栈上分配空间。</a:t>
            </a:r>
            <a:endParaRPr lang="zh-CN" altLang="en-US"/>
          </a:p>
          <a:p>
            <a:pPr indent="457200" fontAlgn="auto"/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7.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传递控制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790575" y="1159510"/>
            <a:ext cx="106102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/>
              <a:t>将控制从</a:t>
            </a:r>
            <a:r>
              <a:rPr lang="en-US" altLang="zh-CN"/>
              <a:t>P</a:t>
            </a:r>
            <a:r>
              <a:rPr lang="zh-CN" altLang="en-US"/>
              <a:t>转移到函数</a:t>
            </a:r>
            <a:r>
              <a:rPr lang="en-US" altLang="zh-CN"/>
              <a:t>Q</a:t>
            </a:r>
            <a:r>
              <a:rPr lang="zh-CN" altLang="en-US"/>
              <a:t>只需要简单的把程序计数器（</a:t>
            </a:r>
            <a:r>
              <a:rPr lang="en-US" altLang="zh-CN"/>
              <a:t>PC</a:t>
            </a:r>
            <a:r>
              <a:rPr lang="zh-CN" altLang="en-US"/>
              <a:t>）设置为</a:t>
            </a:r>
            <a:r>
              <a:rPr lang="en-US" altLang="zh-CN"/>
              <a:t>Q</a:t>
            </a:r>
            <a:r>
              <a:rPr lang="zh-CN" altLang="en-US"/>
              <a:t>的代码的起始位置。当从</a:t>
            </a:r>
            <a:r>
              <a:rPr lang="en-US" altLang="zh-CN"/>
              <a:t>Q</a:t>
            </a:r>
            <a:r>
              <a:rPr lang="zh-CN" altLang="en-US"/>
              <a:t>返回时，处理器必须记录蚝它需要继续</a:t>
            </a:r>
            <a:r>
              <a:rPr lang="en-US" altLang="zh-CN"/>
              <a:t>P</a:t>
            </a:r>
            <a:r>
              <a:rPr lang="zh-CN" altLang="en-US"/>
              <a:t>的执行代码位置</a:t>
            </a:r>
            <a:endParaRPr lang="zh-CN" altLang="en-US"/>
          </a:p>
          <a:p>
            <a:pPr indent="457200" fontAlgn="auto"/>
            <a:endParaRPr lang="zh-CN" altLang="en-US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980" y="2081530"/>
            <a:ext cx="9525000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例</a:t>
            </a:r>
            <a:r>
              <a:rPr lang="en-US" altLang="zh-CN">
                <a:sym typeface="+mn-ea"/>
              </a:rPr>
              <a:t> 7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159510"/>
            <a:ext cx="5715000" cy="4427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3431540"/>
            <a:ext cx="6493510" cy="3335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例：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762000" y="1159510"/>
            <a:ext cx="10603865" cy="3792855"/>
          </a:xfrm>
        </p:spPr>
        <p:txBody>
          <a:bodyPr/>
          <a:p>
            <a:r>
              <a:rPr lang="zh-CN" altLang="en-US"/>
              <a:t>假设一个</a:t>
            </a:r>
            <a:r>
              <a:rPr lang="en-US" altLang="zh-CN"/>
              <a:t>C</a:t>
            </a:r>
            <a:r>
              <a:rPr lang="zh-CN" altLang="en-US"/>
              <a:t>程序，有两个文件</a:t>
            </a:r>
            <a:r>
              <a:rPr lang="en-US" altLang="zh-CN"/>
              <a:t>p1.c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en-US"/>
              <a:t>p2.c </a:t>
            </a:r>
            <a:r>
              <a:rPr lang="zh-CN" altLang="en-US"/>
              <a:t>，用</a:t>
            </a:r>
            <a:r>
              <a:rPr lang="en-US" altLang="zh-CN"/>
              <a:t>U</a:t>
            </a:r>
            <a:r>
              <a:rPr lang="en-US" altLang="en-US"/>
              <a:t>nix</a:t>
            </a:r>
            <a:r>
              <a:rPr lang="zh-CN" altLang="en-US"/>
              <a:t>命令编译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linux&gt; gcc -Og -o p p1.c p2.c </a:t>
            </a:r>
            <a:r>
              <a:rPr lang="en-US" altLang="en-US"/>
              <a:t> (</a:t>
            </a:r>
            <a:r>
              <a:rPr lang="zh-CN" altLang="en-US">
                <a:sym typeface="+mn-ea"/>
              </a:rPr>
              <a:t>以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下</a:t>
            </a:r>
            <a:r>
              <a:rPr lang="en-US" altLang="zh-CN">
                <a:sym typeface="+mn-ea"/>
              </a:rPr>
              <a:t>GCC C</a:t>
            </a:r>
            <a:r>
              <a:rPr lang="zh-CN" altLang="en-US">
                <a:sym typeface="+mn-ea"/>
              </a:rPr>
              <a:t>编译器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编译流程：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en-US" altLang="en-US"/>
              <a:t>.  </a:t>
            </a:r>
            <a:r>
              <a:rPr lang="en-US" altLang="en-US" i="1" u="sng"/>
              <a:t>C</a:t>
            </a:r>
            <a:r>
              <a:rPr lang="zh-CN" altLang="en-US" i="1" u="sng"/>
              <a:t>预处理器</a:t>
            </a:r>
            <a:r>
              <a:rPr lang="zh-CN" altLang="en-US"/>
              <a:t>扩展源代码，插入所有用</a:t>
            </a:r>
            <a:r>
              <a:rPr lang="en-US" altLang="zh-CN"/>
              <a:t>#</a:t>
            </a:r>
            <a:r>
              <a:rPr lang="en-US" altLang="en-US"/>
              <a:t>include</a:t>
            </a:r>
            <a:r>
              <a:rPr lang="zh-CN" altLang="en-US"/>
              <a:t>命令指定的文件，并扩展所有</a:t>
            </a:r>
            <a:r>
              <a:rPr lang="en-US" altLang="zh-CN"/>
              <a:t>#</a:t>
            </a:r>
            <a:r>
              <a:rPr lang="en-US" altLang="en-US"/>
              <a:t>define</a:t>
            </a:r>
            <a:r>
              <a:rPr lang="zh-CN" altLang="en-US"/>
              <a:t>声明指定宏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 </a:t>
            </a:r>
            <a:r>
              <a:rPr lang="zh-CN" altLang="en-US" i="1" u="sng"/>
              <a:t>编译器</a:t>
            </a:r>
            <a:r>
              <a:rPr lang="zh-CN" altLang="en-US"/>
              <a:t>产生两个源文件的汇编代码，名字分别为</a:t>
            </a:r>
            <a:r>
              <a:rPr lang="en-US" altLang="zh-CN"/>
              <a:t>p1.s</a:t>
            </a:r>
            <a:r>
              <a:rPr lang="zh-CN" altLang="en-US"/>
              <a:t>和</a:t>
            </a:r>
            <a:r>
              <a:rPr lang="en-US" altLang="zh-CN"/>
              <a:t>p2.s</a:t>
            </a:r>
            <a:endParaRPr lang="en-US" altLang="zh-CN"/>
          </a:p>
          <a:p>
            <a:pPr marL="0" indent="0">
              <a:buNone/>
            </a:pPr>
            <a:r>
              <a:rPr lang="en-US" altLang="en-US"/>
              <a:t>3.  </a:t>
            </a:r>
            <a:r>
              <a:rPr lang="zh-CN" altLang="en-US" i="1" u="sng"/>
              <a:t>汇编器</a:t>
            </a:r>
            <a:r>
              <a:rPr lang="zh-CN" altLang="en-US"/>
              <a:t>将汇编代码转化成二进制目标代码文件</a:t>
            </a:r>
            <a:r>
              <a:rPr lang="en-US" altLang="zh-CN"/>
              <a:t>p1.o</a:t>
            </a:r>
            <a:r>
              <a:rPr lang="zh-CN" altLang="en-US"/>
              <a:t>和</a:t>
            </a:r>
            <a:r>
              <a:rPr lang="en-US" altLang="zh-CN"/>
              <a:t>p2.o</a:t>
            </a:r>
            <a:r>
              <a:rPr lang="zh-CN" altLang="en-US"/>
              <a:t>。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4.  </a:t>
            </a:r>
            <a:r>
              <a:rPr lang="zh-CN" altLang="en-US" i="1" u="sng"/>
              <a:t>链接器</a:t>
            </a:r>
            <a:r>
              <a:rPr lang="zh-CN" altLang="en-US"/>
              <a:t>将两个目标代码文件与实现函数库的代码合并，产生最终可执行代码文件</a:t>
            </a:r>
            <a:r>
              <a:rPr lang="en-US" altLang="zh-CN"/>
              <a:t>p</a:t>
            </a:r>
            <a:endParaRPr lang="en-US" altLang="zh-CN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5199380"/>
            <a:ext cx="3924935" cy="1223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420" y="5199380"/>
            <a:ext cx="1760220" cy="1240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885" y="5661660"/>
            <a:ext cx="3583940" cy="316230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1720850" y="6440170"/>
            <a:ext cx="570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p1.c</a:t>
            </a:r>
            <a:endParaRPr lang="zh-CN" altLang="en-US"/>
          </a:p>
        </p:txBody>
      </p:sp>
      <p:sp>
        <p:nvSpPr>
          <p:cNvPr id="8" name="文本框 7"/>
          <p:cNvSpPr txBox="true"/>
          <p:nvPr/>
        </p:nvSpPr>
        <p:spPr>
          <a:xfrm>
            <a:off x="5993765" y="642302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p1.</a:t>
            </a:r>
            <a:r>
              <a:rPr lang="en-US" altLang="en-US">
                <a:sym typeface="+mn-ea"/>
              </a:rPr>
              <a:t>s</a:t>
            </a:r>
            <a:endParaRPr lang="en-US" altLang="en-US">
              <a:sym typeface="+mn-ea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9457690" y="6440170"/>
            <a:ext cx="582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p1.</a:t>
            </a:r>
            <a:r>
              <a:rPr lang="en-US" altLang="en-US">
                <a:sym typeface="+mn-ea"/>
              </a:rPr>
              <a:t>o</a:t>
            </a:r>
            <a:endParaRPr lang="en-US" altLang="en-US">
              <a:sym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495800" y="5695315"/>
            <a:ext cx="8255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152640" y="5680075"/>
            <a:ext cx="8255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true"/>
          <p:nvPr/>
        </p:nvSpPr>
        <p:spPr>
          <a:xfrm>
            <a:off x="4424045" y="531177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编译器</a:t>
            </a:r>
            <a:endParaRPr lang="zh-CN" altLang="en-US">
              <a:sym typeface="+mn-ea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7109460" y="529336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汇编器</a:t>
            </a:r>
            <a:endParaRPr lang="zh-CN" altLang="en-US">
              <a:sym typeface="+mn-ea"/>
            </a:endParaRPr>
          </a:p>
        </p:txBody>
      </p:sp>
      <p:sp>
        <p:nvSpPr>
          <p:cNvPr id="14" name="右箭头 13"/>
          <p:cNvSpPr/>
          <p:nvPr/>
        </p:nvSpPr>
        <p:spPr>
          <a:xfrm flipH="true">
            <a:off x="7152640" y="5977890"/>
            <a:ext cx="868045" cy="296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true"/>
          <p:nvPr/>
        </p:nvSpPr>
        <p:spPr>
          <a:xfrm>
            <a:off x="7131050" y="627443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反汇编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true"/>
      <p:bldP spid="13" grpId="0"/>
      <p:bldP spid="11" grpId="0" animBg="true"/>
      <p:bldP spid="15" grpId="0"/>
      <p:bldP spid="14" grpId="0" animBg="tru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7.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传递数据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790575" y="1159510"/>
            <a:ext cx="1061021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/>
              <a:t>当调用一个过程时，除了要把控制传递给它并在过程返回时再传递回来之外，过程调用还可能包括把数据作为参数传递，而从过程返回还有可能包括返回一个值。</a:t>
            </a:r>
            <a:endParaRPr lang="zh-CN" altLang="en-US"/>
          </a:p>
          <a:p>
            <a:pPr indent="457200" fontAlgn="auto"/>
            <a:endParaRPr lang="zh-CN" altLang="en-US"/>
          </a:p>
          <a:p>
            <a:pPr indent="457200" fontAlgn="auto"/>
            <a:r>
              <a:rPr lang="zh-CN" altLang="en-US"/>
              <a:t>例：</a:t>
            </a:r>
            <a:endParaRPr lang="zh-CN" altLang="en-US"/>
          </a:p>
          <a:p>
            <a:pPr indent="457200" fontAlgn="auto"/>
            <a:r>
              <a:rPr lang="zh-CN" altLang="en-US"/>
              <a:t>过程</a:t>
            </a:r>
            <a:r>
              <a:rPr lang="en-US" altLang="zh-CN"/>
              <a:t>P</a:t>
            </a:r>
            <a:r>
              <a:rPr lang="zh-CN" altLang="en-US"/>
              <a:t>调用过程</a:t>
            </a:r>
            <a:r>
              <a:rPr lang="en-US" altLang="zh-CN"/>
              <a:t>Q</a:t>
            </a:r>
            <a:r>
              <a:rPr lang="zh-CN" altLang="en-US"/>
              <a:t>时，</a:t>
            </a:r>
            <a:r>
              <a:rPr lang="en-US" altLang="zh-CN"/>
              <a:t>P</a:t>
            </a:r>
            <a:r>
              <a:rPr lang="zh-CN" altLang="en-US"/>
              <a:t>的代码必须首先把参数复制到适当的寄存器中。类似的，当</a:t>
            </a:r>
            <a:r>
              <a:rPr lang="en-US" altLang="zh-CN"/>
              <a:t>Q</a:t>
            </a:r>
            <a:r>
              <a:rPr lang="zh-CN" altLang="en-US"/>
              <a:t>返回到</a:t>
            </a:r>
            <a:r>
              <a:rPr lang="en-US" altLang="zh-CN"/>
              <a:t>P</a:t>
            </a:r>
            <a:r>
              <a:rPr lang="zh-CN" altLang="en-US"/>
              <a:t>时，</a:t>
            </a:r>
            <a:r>
              <a:rPr lang="en-US" altLang="zh-CN"/>
              <a:t>P</a:t>
            </a:r>
            <a:r>
              <a:rPr lang="zh-CN" altLang="en-US"/>
              <a:t>的代码可以访问寄存器</a:t>
            </a:r>
            <a:r>
              <a:rPr lang="en-US" altLang="zh-CN"/>
              <a:t>%</a:t>
            </a:r>
            <a:r>
              <a:rPr lang="en-US" altLang="en-US"/>
              <a:t>rax</a:t>
            </a:r>
            <a:r>
              <a:rPr lang="zh-CN" altLang="en-US"/>
              <a:t>中的返回值。</a:t>
            </a:r>
            <a:endParaRPr lang="zh-CN" altLang="en-US"/>
          </a:p>
          <a:p>
            <a:pPr indent="457200" fontAlgn="auto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例</a:t>
            </a:r>
            <a:r>
              <a:rPr lang="en-US" altLang="zh-CN">
                <a:sym typeface="+mn-ea"/>
              </a:rPr>
              <a:t>8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" y="1057910"/>
            <a:ext cx="9464675" cy="760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2540635"/>
            <a:ext cx="4343400" cy="3500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50" y="1942465"/>
            <a:ext cx="5440680" cy="4696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2832100"/>
            <a:ext cx="4643120" cy="15754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7.</a:t>
            </a:r>
            <a:r>
              <a:rPr lang="en-US" altLang="zh-CN">
                <a:sym typeface="+mn-ea"/>
              </a:rPr>
              <a:t>4 </a:t>
            </a:r>
            <a:r>
              <a:rPr lang="zh-CN" altLang="en-US">
                <a:sym typeface="+mn-ea"/>
              </a:rPr>
              <a:t>栈上的局部存储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790575" y="1159510"/>
            <a:ext cx="106102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/>
              <a:t>以下情况，局部数据必须存放在内存中</a:t>
            </a:r>
            <a:endParaRPr lang="zh-CN" altLang="en-US"/>
          </a:p>
          <a:p>
            <a:pPr indent="457200" fontAlgn="auto"/>
            <a:r>
              <a:rPr lang="en-US" altLang="zh-CN"/>
              <a:t>1. </a:t>
            </a:r>
            <a:r>
              <a:rPr lang="zh-CN" altLang="en-US"/>
              <a:t>寄存器不足够存放所有的本地数据</a:t>
            </a:r>
            <a:r>
              <a:rPr lang="en-US" altLang="zh-CN"/>
              <a:t>;</a:t>
            </a:r>
            <a:endParaRPr lang="en-US" altLang="zh-CN"/>
          </a:p>
          <a:p>
            <a:pPr indent="457200" fontAlgn="auto"/>
            <a:r>
              <a:rPr lang="en-US" altLang="zh-CN"/>
              <a:t>2. </a:t>
            </a:r>
            <a:r>
              <a:rPr lang="zh-CN" altLang="en-US"/>
              <a:t>对于一个局部变量使用地址运算符</a:t>
            </a:r>
            <a:r>
              <a:rPr lang="en-US" altLang="zh-CN"/>
              <a:t>‘&amp;’</a:t>
            </a:r>
            <a:r>
              <a:rPr lang="zh-CN" altLang="en-US"/>
              <a:t>，因此必须能够为它产生一个地址。</a:t>
            </a:r>
            <a:endParaRPr lang="zh-CN" altLang="en-US"/>
          </a:p>
          <a:p>
            <a:pPr indent="457200" fontAlgn="auto"/>
            <a:r>
              <a:rPr lang="en-US" altLang="zh-CN"/>
              <a:t>3. </a:t>
            </a:r>
            <a:r>
              <a:rPr lang="zh-CN" altLang="en-US"/>
              <a:t>某些局部变量是数组或者结构，因此必须能够通过数组或结构引用被访问到。</a:t>
            </a:r>
            <a:endParaRPr lang="zh-CN" altLang="en-US"/>
          </a:p>
          <a:p>
            <a:pPr indent="457200" fontAlgn="auto"/>
            <a:endParaRPr lang="zh-CN" altLang="en-US"/>
          </a:p>
        </p:txBody>
      </p:sp>
      <p:sp>
        <p:nvSpPr>
          <p:cNvPr id="3" name="标题 1"/>
          <p:cNvSpPr>
            <a:spLocks noGrp="true"/>
          </p:cNvSpPr>
          <p:nvPr/>
        </p:nvSpPr>
        <p:spPr>
          <a:xfrm>
            <a:off x="1112942" y="2318597"/>
            <a:ext cx="9965267" cy="550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false" compatLnSpc="true">
            <a:normAutofit fontScale="900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0" kern="1200" baseline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7.5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寄存器中的局部存储空间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70" y="2394585"/>
            <a:ext cx="799465" cy="335915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790575" y="2730500"/>
            <a:ext cx="1109218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/>
              <a:t>寄存器是唯一被搜有过程共享的资源。</a:t>
            </a:r>
            <a:endParaRPr lang="zh-CN" altLang="en-US"/>
          </a:p>
          <a:p>
            <a:pPr indent="457200" fontAlgn="auto"/>
            <a:r>
              <a:rPr lang="zh-CN" altLang="en-US"/>
              <a:t>所有过程（包括程序库）</a:t>
            </a:r>
            <a:r>
              <a:rPr lang="zh-CN" altLang="en-US">
                <a:solidFill>
                  <a:srgbClr val="FF0000"/>
                </a:solidFill>
              </a:rPr>
              <a:t>必须遵守的惯例</a:t>
            </a:r>
            <a:r>
              <a:rPr lang="zh-CN" altLang="en-US"/>
              <a:t>：</a:t>
            </a:r>
            <a:endParaRPr lang="zh-CN" altLang="en-US"/>
          </a:p>
          <a:p>
            <a:pPr indent="457200" fontAlgn="auto"/>
            <a:r>
              <a:rPr lang="zh-CN" altLang="en-US" b="1"/>
              <a:t>必须确保当一个过程（调用者）调用另一个过程（被调用者）时，被调用这不会覆盖调用者稍后会使用的寄存器值</a:t>
            </a:r>
            <a:endParaRPr lang="zh-CN" altLang="en-US" b="1"/>
          </a:p>
          <a:p>
            <a:pPr indent="457200" fontAlgn="auto"/>
            <a:r>
              <a:rPr lang="zh-CN" altLang="en-US" b="1">
                <a:sym typeface="+mn-ea"/>
              </a:rPr>
              <a:t>被调用者保存寄存器（</a:t>
            </a:r>
            <a:r>
              <a:rPr lang="en-US" altLang="zh-CN" b="1">
                <a:sym typeface="+mn-ea"/>
              </a:rPr>
              <a:t>%</a:t>
            </a:r>
            <a:r>
              <a:rPr lang="en-US" altLang="en-US" b="1">
                <a:sym typeface="+mn-ea"/>
              </a:rPr>
              <a:t>rbx%rbp,%r12~%r15</a:t>
            </a:r>
            <a:r>
              <a:rPr lang="zh-CN" altLang="en-US" b="1">
                <a:sym typeface="+mn-ea"/>
              </a:rPr>
              <a:t>）：</a:t>
            </a:r>
            <a:r>
              <a:rPr lang="zh-CN" altLang="en-US" b="1"/>
              <a:t>保存值的方式：</a:t>
            </a:r>
            <a:endParaRPr lang="zh-CN" altLang="en-US"/>
          </a:p>
          <a:p>
            <a:pPr indent="457200" fontAlgn="auto"/>
            <a:r>
              <a:rPr lang="en-US" altLang="zh-CN"/>
              <a:t>1</a:t>
            </a:r>
            <a:r>
              <a:rPr lang="en-US" altLang="en-US"/>
              <a:t>. </a:t>
            </a:r>
            <a:r>
              <a:rPr lang="zh-CN" altLang="en-US"/>
              <a:t>不去改变它</a:t>
            </a:r>
            <a:endParaRPr lang="zh-CN" altLang="en-US"/>
          </a:p>
          <a:p>
            <a:pPr indent="457200" fontAlgn="auto"/>
            <a:r>
              <a:rPr lang="en-US" altLang="zh-CN"/>
              <a:t>2. </a:t>
            </a:r>
            <a:r>
              <a:rPr lang="zh-CN" altLang="en-US"/>
              <a:t>把原始值压入栈中，改变寄存器的值，然后返回前从栈中弹出旧值</a:t>
            </a:r>
            <a:r>
              <a:rPr lang="en-US" altLang="zh-CN"/>
              <a:t>——</a:t>
            </a:r>
            <a:r>
              <a:rPr lang="zh-CN" altLang="en-US"/>
              <a:t>保存在“被保存的寄存器”</a:t>
            </a:r>
            <a:endParaRPr lang="zh-CN" altLang="en-US"/>
          </a:p>
          <a:p>
            <a:pPr indent="457200" fontAlgn="auto"/>
            <a:r>
              <a:rPr lang="zh-CN" altLang="en-US" b="1">
                <a:sym typeface="+mn-ea"/>
              </a:rPr>
              <a:t>除了栈指针</a:t>
            </a:r>
            <a:r>
              <a:rPr lang="en-US" altLang="zh-CN" b="1">
                <a:sym typeface="+mn-ea"/>
              </a:rPr>
              <a:t>%</a:t>
            </a:r>
            <a:r>
              <a:rPr lang="en-US" altLang="en-US" b="1">
                <a:sym typeface="+mn-ea"/>
              </a:rPr>
              <a:t>rsp</a:t>
            </a:r>
            <a:r>
              <a:rPr lang="zh-CN" altLang="en-US" b="1">
                <a:sym typeface="+mn-ea"/>
              </a:rPr>
              <a:t>外所有其他的寄存器</a:t>
            </a:r>
            <a:r>
              <a:rPr lang="en-US" altLang="zh-CN" b="1">
                <a:sym typeface="+mn-ea"/>
              </a:rPr>
              <a:t>——</a:t>
            </a:r>
            <a:r>
              <a:rPr lang="zh-CN" altLang="en-US" b="1" i="1">
                <a:sym typeface="+mn-ea"/>
              </a:rPr>
              <a:t>调用者保存寄存器</a:t>
            </a:r>
            <a:endParaRPr lang="zh-CN" altLang="en-US"/>
          </a:p>
          <a:p>
            <a:pPr indent="457200" fontAlgn="auto"/>
            <a:endParaRPr lang="zh-CN" altLang="en-US"/>
          </a:p>
          <a:p>
            <a:pPr indent="457200" fontAlgn="auto"/>
            <a:endParaRPr lang="zh-CN" altLang="en-US"/>
          </a:p>
        </p:txBody>
      </p:sp>
      <p:sp>
        <p:nvSpPr>
          <p:cNvPr id="7" name="标题 1"/>
          <p:cNvSpPr>
            <a:spLocks noGrp="true"/>
          </p:cNvSpPr>
          <p:nvPr/>
        </p:nvSpPr>
        <p:spPr>
          <a:xfrm>
            <a:off x="1143422" y="5151332"/>
            <a:ext cx="9965267" cy="550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false" compatLnSpc="true">
            <a:normAutofit fontScale="900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i="0" kern="1200" baseline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7.6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递归过程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5244465"/>
            <a:ext cx="799465" cy="335915"/>
          </a:xfrm>
          <a:prstGeom prst="rect">
            <a:avLst/>
          </a:prstGeom>
        </p:spPr>
      </p:pic>
      <p:sp>
        <p:nvSpPr>
          <p:cNvPr id="9" name="文本框 8"/>
          <p:cNvSpPr txBox="true"/>
          <p:nvPr/>
        </p:nvSpPr>
        <p:spPr>
          <a:xfrm>
            <a:off x="790575" y="5701665"/>
            <a:ext cx="109823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/>
              <a:t>递归调用一个函数本身与调用其他函数是一样的。栈规则提供了一种机制，每次调用都有它自己稀有的状态信息存储空间（保存返回位置和被调用这保存寄存器的值等）</a:t>
            </a:r>
            <a:endParaRPr lang="zh-CN" altLang="en-US"/>
          </a:p>
          <a:p>
            <a:pPr indent="457200" fontAlgn="auto"/>
            <a:r>
              <a:rPr lang="zh-CN" altLang="en-US"/>
              <a:t>该规则适用于所有复杂情况，如相互递归调用（如</a:t>
            </a:r>
            <a:r>
              <a:rPr lang="en-US" altLang="zh-CN"/>
              <a:t>P</a:t>
            </a:r>
            <a:r>
              <a:rPr lang="zh-CN" altLang="en-US"/>
              <a:t>调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Q</a:t>
            </a:r>
            <a:r>
              <a:rPr lang="zh-CN" altLang="en-US"/>
              <a:t>再调用</a:t>
            </a:r>
            <a:r>
              <a:rPr lang="en-US" altLang="zh-CN"/>
              <a:t>P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113577" y="596477"/>
            <a:ext cx="9965267" cy="550333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8 </a:t>
            </a:r>
            <a:r>
              <a:rPr lang="zh-CN" altLang="en-US">
                <a:sym typeface="+mn-ea"/>
              </a:rPr>
              <a:t>数组分配和访问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1113790" y="1238250"/>
            <a:ext cx="10080625" cy="28613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fontAlgn="auto"/>
            <a:r>
              <a:rPr lang="zh-CN" altLang="en-US" sz="2000" b="1"/>
              <a:t>分配：</a:t>
            </a:r>
            <a:endParaRPr lang="zh-CN" altLang="en-US"/>
          </a:p>
          <a:p>
            <a:pPr lvl="1" indent="0" algn="l" fontAlgn="auto"/>
            <a:r>
              <a:rPr lang="zh-CN" altLang="en-US"/>
              <a:t>对于数据类型</a:t>
            </a:r>
            <a:r>
              <a:rPr lang="en-US" altLang="zh-CN"/>
              <a:t>T</a:t>
            </a:r>
            <a:r>
              <a:rPr lang="zh-CN" altLang="en-US"/>
              <a:t>和整型常数</a:t>
            </a:r>
            <a:r>
              <a:rPr lang="en-US" altLang="zh-CN"/>
              <a:t>N</a:t>
            </a:r>
            <a:r>
              <a:rPr lang="zh-CN" altLang="en-US"/>
              <a:t>，声明</a:t>
            </a:r>
            <a:r>
              <a:rPr lang="en-US" altLang="zh-CN"/>
              <a:t> T A</a:t>
            </a:r>
            <a:r>
              <a:rPr lang="en-US" altLang="en-US"/>
              <a:t>[N]</a:t>
            </a:r>
            <a:endParaRPr lang="en-US" altLang="en-US"/>
          </a:p>
          <a:p>
            <a:pPr lvl="1" indent="0" algn="l" fontAlgn="auto"/>
            <a:r>
              <a:rPr lang="zh-CN" altLang="en-US"/>
              <a:t>其起始位置为</a:t>
            </a:r>
            <a:r>
              <a:rPr lang="en-US" altLang="zh-CN"/>
              <a:t>X</a:t>
            </a:r>
            <a:r>
              <a:rPr lang="en-US" altLang="zh-CN" baseline="-25000">
                <a:solidFill>
                  <a:schemeClr val="tx1"/>
                </a:solidFill>
                <a:uFillTx/>
              </a:rPr>
              <a:t>A</a:t>
            </a:r>
            <a:r>
              <a:rPr lang="zh-CN" altLang="en-US">
                <a:sym typeface="+mn-ea"/>
              </a:rPr>
              <a:t>，它会在内存中分配一个</a:t>
            </a:r>
            <a:r>
              <a:rPr lang="en-US" altLang="zh-CN">
                <a:sym typeface="+mn-ea"/>
              </a:rPr>
              <a:t>L</a:t>
            </a:r>
            <a:r>
              <a:rPr lang="zh-CN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字节的连续区域（</a:t>
            </a:r>
            <a:r>
              <a:rPr lang="en-US" altLang="zh-CN">
                <a:sym typeface="+mn-ea"/>
              </a:rPr>
              <a:t>L</a:t>
            </a:r>
            <a:r>
              <a:rPr lang="zh-CN" altLang="en-US">
                <a:sym typeface="+mn-ea"/>
              </a:rPr>
              <a:t>数据类型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的大小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字节）</a:t>
            </a:r>
            <a:endParaRPr lang="zh-CN" altLang="en-US">
              <a:sym typeface="+mn-ea"/>
            </a:endParaRPr>
          </a:p>
          <a:p>
            <a:pPr lvl="1" indent="0" algn="l" fontAlgn="auto"/>
            <a:r>
              <a:rPr lang="zh-CN" altLang="en-US">
                <a:sym typeface="+mn-ea"/>
              </a:rPr>
              <a:t>数据元素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会被存在地址为</a:t>
            </a:r>
            <a:r>
              <a:rPr lang="en-US" altLang="zh-CN">
                <a:sym typeface="+mn-ea"/>
              </a:rPr>
              <a:t>X</a:t>
            </a:r>
            <a:r>
              <a:rPr lang="en-US" altLang="zh-CN" baseline="-25000">
                <a:uFillTx/>
                <a:sym typeface="+mn-ea"/>
              </a:rPr>
              <a:t>A</a:t>
            </a:r>
            <a:r>
              <a:rPr lang="en-US" altLang="zh-CN">
                <a:sym typeface="+mn-ea"/>
              </a:rPr>
              <a:t>+L</a:t>
            </a:r>
            <a:r>
              <a:rPr lang="zh-CN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处</a:t>
            </a:r>
            <a:endParaRPr lang="zh-CN" altLang="en-US">
              <a:sym typeface="+mn-ea"/>
            </a:endParaRPr>
          </a:p>
          <a:p>
            <a:pPr indent="0" algn="l" fontAlgn="auto"/>
            <a:r>
              <a:rPr lang="zh-CN" altLang="en-US" sz="2000" b="1">
                <a:sym typeface="+mn-ea"/>
              </a:rPr>
              <a:t>访问：</a:t>
            </a:r>
            <a:endParaRPr lang="zh-CN" altLang="en-US" sz="2000" b="1">
              <a:sym typeface="+mn-ea"/>
            </a:endParaRPr>
          </a:p>
          <a:p>
            <a:pPr lvl="1" indent="0" algn="l" fontAlgn="auto"/>
            <a:r>
              <a:rPr lang="zh-CN" altLang="en-US" sz="2000">
                <a:sym typeface="+mn-ea"/>
              </a:rPr>
              <a:t>采用</a:t>
            </a:r>
            <a:r>
              <a:rPr lang="en-US" altLang="zh-CN" sz="2000">
                <a:sym typeface="+mn-ea"/>
              </a:rPr>
              <a:t>mov</a:t>
            </a:r>
            <a:r>
              <a:rPr lang="zh-CN" altLang="en-US" sz="2000">
                <a:sym typeface="+mn-ea"/>
              </a:rPr>
              <a:t>运算符访问</a:t>
            </a:r>
            <a:endParaRPr lang="zh-CN" altLang="en-US" sz="2000">
              <a:sym typeface="+mn-ea"/>
            </a:endParaRPr>
          </a:p>
          <a:p>
            <a:pPr indent="0" algn="l" fontAlgn="auto"/>
            <a:endParaRPr lang="zh-CN" altLang="en-US" sz="2000">
              <a:sym typeface="+mn-ea"/>
            </a:endParaRPr>
          </a:p>
          <a:p>
            <a:pPr indent="0" algn="l" fontAlgn="auto"/>
            <a:r>
              <a:rPr lang="zh-CN" altLang="en-US" sz="2000">
                <a:sym typeface="+mn-ea"/>
              </a:rPr>
              <a:t>例：</a:t>
            </a:r>
            <a:endParaRPr lang="zh-CN" altLang="en-US" sz="2000">
              <a:sym typeface="+mn-ea"/>
            </a:endParaRPr>
          </a:p>
          <a:p>
            <a:pPr indent="0" algn="l" fontAlgn="auto"/>
            <a:endParaRPr lang="zh-CN" altLang="en-US" sz="2000" b="1" baseline="-25000">
              <a:solidFill>
                <a:schemeClr val="tx1"/>
              </a:solidFill>
              <a:uFillTx/>
              <a:sym typeface="+mn-ea"/>
            </a:endParaRPr>
          </a:p>
          <a:p>
            <a:pPr indent="457200" algn="l" fontAlgn="auto"/>
            <a:endParaRPr lang="zh-CN" altLang="en-US" sz="2000" b="1" baseline="-25000">
              <a:solidFill>
                <a:schemeClr val="tx1"/>
              </a:solidFill>
              <a:uFillTx/>
              <a:sym typeface="+mn-ea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570" y="3744595"/>
            <a:ext cx="9676130" cy="18268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113577" y="596477"/>
            <a:ext cx="9965267" cy="550333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8 </a:t>
            </a:r>
            <a:r>
              <a:rPr lang="zh-CN" altLang="en-US">
                <a:sym typeface="+mn-ea"/>
              </a:rPr>
              <a:t>数组分配和访问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57845" y="279400"/>
            <a:ext cx="3581400" cy="586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2517775"/>
            <a:ext cx="7839075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113577" y="596477"/>
            <a:ext cx="9965267" cy="550333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8 </a:t>
            </a:r>
            <a:r>
              <a:rPr lang="zh-CN" altLang="en-US">
                <a:sym typeface="+mn-ea"/>
              </a:rPr>
              <a:t>数组分配和访问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57845" y="279400"/>
            <a:ext cx="3581400" cy="586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2517775"/>
            <a:ext cx="7839075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113577" y="596477"/>
            <a:ext cx="9965267" cy="550333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9 </a:t>
            </a:r>
            <a:r>
              <a:rPr lang="zh-CN" altLang="en-US">
                <a:sym typeface="+mn-ea"/>
              </a:rPr>
              <a:t>异质的数据结构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1113790" y="1238250"/>
            <a:ext cx="6944995" cy="2230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/>
            <a:r>
              <a:rPr lang="en-US" altLang="zh-CN"/>
              <a:t>struct </a:t>
            </a:r>
            <a:r>
              <a:rPr lang="zh-CN" altLang="en-US"/>
              <a:t>结构体</a:t>
            </a:r>
            <a:endParaRPr lang="zh-CN" altLang="en-US"/>
          </a:p>
          <a:p>
            <a:pPr indent="0" algn="l" fontAlgn="auto"/>
            <a:endParaRPr lang="zh-CN" altLang="en-US"/>
          </a:p>
          <a:p>
            <a:pPr indent="0" algn="l" fontAlgn="auto"/>
            <a:endParaRPr lang="zh-CN" altLang="en-US"/>
          </a:p>
          <a:p>
            <a:pPr indent="0" algn="l" fontAlgn="auto"/>
            <a:endParaRPr lang="zh-CN" altLang="en-US"/>
          </a:p>
          <a:p>
            <a:pPr indent="0" algn="l" fontAlgn="auto"/>
            <a:endParaRPr lang="zh-CN" altLang="en-US"/>
          </a:p>
          <a:p>
            <a:pPr indent="0" algn="l" fontAlgn="auto"/>
            <a:endParaRPr lang="zh-CN" altLang="en-US"/>
          </a:p>
          <a:p>
            <a:pPr indent="0" algn="l" fontAlgn="auto"/>
            <a:endParaRPr lang="en-US" altLang="zh-CN"/>
          </a:p>
          <a:p>
            <a:pPr indent="0" algn="l" fontAlgn="auto"/>
            <a:endParaRPr lang="zh-CN" altLang="en-US" sz="2000" b="1" baseline="-25000">
              <a:solidFill>
                <a:schemeClr val="tx1"/>
              </a:solidFill>
              <a:uFillTx/>
              <a:sym typeface="+mn-ea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10865" y="1223010"/>
            <a:ext cx="7158990" cy="2917190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1113790" y="4140200"/>
            <a:ext cx="1217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fontAlgn="auto"/>
            <a:r>
              <a:rPr lang="en-US" altLang="zh-CN">
                <a:sym typeface="+mn-ea"/>
              </a:rPr>
              <a:t>union</a:t>
            </a:r>
            <a:r>
              <a:rPr lang="en-US" alt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联合</a:t>
            </a:r>
            <a:endParaRPr lang="zh-CN" altLang="en-US"/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85" y="4508500"/>
            <a:ext cx="1551940" cy="2324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25" y="4508500"/>
            <a:ext cx="9036050" cy="14541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113577" y="596477"/>
            <a:ext cx="9965267" cy="550333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 altLang="en-US">
                <a:sym typeface="+mn-ea"/>
              </a:rPr>
              <a:t>9 </a:t>
            </a:r>
            <a:r>
              <a:rPr lang="zh-CN" altLang="en-US">
                <a:sym typeface="+mn-ea"/>
              </a:rPr>
              <a:t>异质的数据结构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999490" y="111760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fontAlgn="auto"/>
            <a:r>
              <a:rPr lang="zh-CN">
                <a:sym typeface="+mn-ea"/>
              </a:rPr>
              <a:t>数据对齐</a:t>
            </a:r>
            <a:endParaRPr lang="zh-CN"/>
          </a:p>
        </p:txBody>
      </p:sp>
      <p:pic>
        <p:nvPicPr>
          <p:cNvPr id="9" name="图片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5445125"/>
            <a:ext cx="8426450" cy="1356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005" y="3597275"/>
            <a:ext cx="5762625" cy="1847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70" y="1485900"/>
            <a:ext cx="9553575" cy="2009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" y="4477385"/>
            <a:ext cx="155194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113577" y="596477"/>
            <a:ext cx="9965267" cy="550333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en-US">
                <a:sym typeface="+mn-ea"/>
              </a:rPr>
              <a:t>11</a:t>
            </a:r>
            <a:r>
              <a:rPr lang="zh-CN" altLang="en-US">
                <a:sym typeface="+mn-ea"/>
              </a:rPr>
              <a:t>浮点数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640830" y="-23495"/>
            <a:ext cx="5438775" cy="6905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1146810"/>
            <a:ext cx="6623685" cy="2229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" y="3261995"/>
            <a:ext cx="6470650" cy="3620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3.3</a:t>
            </a:r>
            <a:r>
              <a:rPr lang="zh-CN" altLang="en-US"/>
              <a:t>数据格式</a:t>
            </a:r>
            <a:r>
              <a:rPr lang="en-US" altLang="zh-CN"/>
              <a:t>——</a:t>
            </a:r>
            <a:r>
              <a:rPr lang="zh-CN" altLang="en-US"/>
              <a:t>指令后缀含义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0375" y="1159510"/>
            <a:ext cx="3324225" cy="2343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65" y="1096010"/>
            <a:ext cx="8093710" cy="2604770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577850" y="4088130"/>
            <a:ext cx="573278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字</a:t>
            </a:r>
            <a:r>
              <a:rPr lang="en-US" altLang="zh-CN"/>
              <a:t>(</a:t>
            </a:r>
            <a:r>
              <a:rPr lang="en-US" altLang="en-US"/>
              <a:t>word) </a:t>
            </a:r>
            <a:r>
              <a:rPr lang="zh-CN" altLang="en-US"/>
              <a:t>表示</a:t>
            </a:r>
            <a:r>
              <a:rPr lang="en-US" altLang="zh-CN"/>
              <a:t> 16</a:t>
            </a:r>
            <a:r>
              <a:rPr lang="zh-CN" altLang="en-US"/>
              <a:t>位数据类型</a:t>
            </a:r>
            <a:endParaRPr lang="zh-CN" altLang="en-US"/>
          </a:p>
          <a:p>
            <a:r>
              <a:rPr lang="zh-CN" altLang="en-US"/>
              <a:t>双字</a:t>
            </a:r>
            <a:r>
              <a:rPr lang="en-US" altLang="zh-CN"/>
              <a:t>(double words)</a:t>
            </a:r>
            <a:r>
              <a:rPr lang="en-US" altLang="en-US"/>
              <a:t> 32</a:t>
            </a:r>
            <a:r>
              <a:rPr lang="zh-CN" altLang="en-US"/>
              <a:t>位</a:t>
            </a:r>
            <a:r>
              <a:rPr lang="en-US" altLang="zh-CN"/>
              <a:t> ——</a:t>
            </a:r>
            <a:r>
              <a:rPr lang="en-US" altLang="en-US"/>
              <a:t>long word</a:t>
            </a:r>
            <a:endParaRPr lang="zh-CN" altLang="en-US"/>
          </a:p>
          <a:p>
            <a:r>
              <a:rPr lang="zh-CN" altLang="en-US"/>
              <a:t>四字</a:t>
            </a:r>
            <a:r>
              <a:rPr lang="en-US" altLang="zh-CN"/>
              <a:t>(quad words)</a:t>
            </a:r>
            <a:r>
              <a:rPr lang="en-US" altLang="en-US"/>
              <a:t>    64</a:t>
            </a:r>
            <a:r>
              <a:rPr lang="zh-CN" altLang="en-US"/>
              <a:t>位</a:t>
            </a:r>
            <a:endParaRPr lang="en-US" altLang="zh-CN"/>
          </a:p>
          <a:p>
            <a:r>
              <a:rPr lang="zh-CN" altLang="en-US"/>
              <a:t>汇编代码也用“</a:t>
            </a:r>
            <a:r>
              <a:rPr lang="en-US" altLang="zh-CN"/>
              <a:t>l</a:t>
            </a:r>
            <a:r>
              <a:rPr lang="zh-CN" altLang="en-US"/>
              <a:t>”表示</a:t>
            </a:r>
            <a:r>
              <a:rPr lang="en-US" altLang="zh-CN"/>
              <a:t>4</a:t>
            </a:r>
            <a:r>
              <a:rPr lang="zh-CN" altLang="en-US"/>
              <a:t>字节整数和</a:t>
            </a:r>
            <a:r>
              <a:rPr lang="en-US" altLang="zh-CN"/>
              <a:t>8</a:t>
            </a:r>
            <a:r>
              <a:rPr lang="zh-CN" altLang="en-US"/>
              <a:t>字双精度浮点数。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966892" y="609177"/>
            <a:ext cx="9965267" cy="550333"/>
          </a:xfrm>
        </p:spPr>
        <p:txBody>
          <a:bodyPr>
            <a:normAutofit fontScale="90000"/>
          </a:bodyPr>
          <a:p>
            <a:r>
              <a:rPr lang="en-US" altLang="zh-CN"/>
              <a:t>3.4</a:t>
            </a:r>
            <a:r>
              <a:rPr lang="zh-CN" altLang="en-US"/>
              <a:t>访问信息（寄存器）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0375" y="1159510"/>
            <a:ext cx="3324225" cy="2343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-1270"/>
            <a:ext cx="5728970" cy="6860540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460375" y="3688080"/>
            <a:ext cx="60756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x86-64</a:t>
            </a:r>
            <a:r>
              <a:rPr lang="zh-CN" altLang="en-US"/>
              <a:t>的</a:t>
            </a:r>
            <a:r>
              <a:rPr lang="en-US" altLang="zh-CN"/>
              <a:t>CPU</a:t>
            </a:r>
            <a:r>
              <a:rPr lang="zh-CN" altLang="en-US"/>
              <a:t>中包含一组</a:t>
            </a:r>
            <a:r>
              <a:rPr lang="en-US" altLang="zh-CN"/>
              <a:t>16</a:t>
            </a:r>
            <a:r>
              <a:rPr lang="zh-CN" altLang="en-US"/>
              <a:t>个存储</a:t>
            </a:r>
            <a:r>
              <a:rPr lang="en-US" altLang="zh-CN"/>
              <a:t>64</a:t>
            </a:r>
            <a:r>
              <a:rPr lang="zh-CN" altLang="en-US"/>
              <a:t>位值的</a:t>
            </a:r>
            <a:r>
              <a:rPr lang="zh-CN" altLang="en-US" i="1" u="sng"/>
              <a:t>通用目的寄存器</a:t>
            </a:r>
            <a:endParaRPr lang="zh-CN" altLang="en-US"/>
          </a:p>
          <a:p>
            <a:r>
              <a:rPr lang="en-US" altLang="zh-CN"/>
              <a:t>(</a:t>
            </a:r>
            <a:r>
              <a:rPr lang="zh-CN" altLang="en-US"/>
              <a:t>用来存整数数据和指针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graphicFrame>
        <p:nvGraphicFramePr>
          <p:cNvPr id="7" name="表格 6"/>
          <p:cNvGraphicFramePr/>
          <p:nvPr/>
        </p:nvGraphicFramePr>
        <p:xfrm>
          <a:off x="588010" y="4513580"/>
          <a:ext cx="5516880" cy="98679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838960"/>
                <a:gridCol w="1838960"/>
                <a:gridCol w="1838960"/>
              </a:tblGrid>
              <a:tr h="4933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8086(16</a:t>
                      </a:r>
                      <a:r>
                        <a:rPr lang="zh-CN" altLang="en-US"/>
                        <a:t>位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IA32(32</a:t>
                      </a:r>
                      <a:r>
                        <a:rPr lang="zh-CN" altLang="en-US"/>
                        <a:t>位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X86-64(64</a:t>
                      </a:r>
                      <a:r>
                        <a:rPr lang="zh-CN" altLang="en-US"/>
                        <a:t>位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</a:tr>
              <a:tr h="4933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%ax~%sp(8</a:t>
                      </a:r>
                      <a:r>
                        <a:rPr lang="zh-CN" altLang="en-US"/>
                        <a:t>个）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%</a:t>
                      </a:r>
                      <a:r>
                        <a:rPr lang="en-US" altLang="en-US"/>
                        <a:t>eax~</a:t>
                      </a:r>
                      <a:r>
                        <a:rPr lang="en-US" altLang="zh-CN" sz="1800">
                          <a:sym typeface="+mn-ea"/>
                        </a:rPr>
                        <a:t>%</a:t>
                      </a:r>
                      <a:r>
                        <a:rPr lang="en-US" altLang="en-US" sz="1800">
                          <a:sym typeface="+mn-ea"/>
                        </a:rPr>
                        <a:t>esp</a:t>
                      </a:r>
                      <a:endParaRPr lang="en-US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%rax~%rsp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%r8~%r15(</a:t>
                      </a:r>
                      <a:r>
                        <a:rPr lang="zh-CN" altLang="en-US"/>
                        <a:t>新增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3.4.1</a:t>
            </a:r>
            <a:r>
              <a:rPr lang="zh-CN" altLang="en-US"/>
              <a:t>操作数指示符</a:t>
            </a:r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175" y="1159510"/>
            <a:ext cx="33242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315" y="3114040"/>
            <a:ext cx="7634605" cy="3646170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193675" y="3622040"/>
            <a:ext cx="365569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/>
              <a:t>大多数指令有一个或者多个</a:t>
            </a:r>
            <a:r>
              <a:rPr lang="zh-CN" altLang="en-US" i="1" u="sng"/>
              <a:t>操作数</a:t>
            </a:r>
            <a:r>
              <a:rPr lang="zh-CN" altLang="en-US"/>
              <a:t>，指示出执行一个操作中要使用的源数据值，以及放置结果的目的位置。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 i="1" u="sng"/>
              <a:t>源数据值</a:t>
            </a:r>
            <a:r>
              <a:rPr lang="en-US" altLang="zh-CN"/>
              <a:t> </a:t>
            </a:r>
            <a:r>
              <a:rPr lang="zh-CN" altLang="en-US"/>
              <a:t>可以是常数或从寄存器或内存读取出</a:t>
            </a:r>
            <a:r>
              <a:rPr lang="en-US" altLang="zh-CN"/>
              <a:t> </a:t>
            </a:r>
            <a:r>
              <a:rPr lang="zh-CN" altLang="en-US"/>
              <a:t>；</a:t>
            </a:r>
            <a:r>
              <a:rPr lang="zh-CN" altLang="en-US" i="1" u="sng"/>
              <a:t>结果</a:t>
            </a:r>
            <a:r>
              <a:rPr lang="en-US" altLang="zh-CN" i="1" u="sng"/>
              <a:t> </a:t>
            </a:r>
            <a:r>
              <a:rPr lang="zh-CN" altLang="en-US"/>
              <a:t>可以存放在寄存器和内存中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X86-64</a:t>
            </a:r>
            <a:r>
              <a:rPr lang="zh-CN" altLang="en-US">
                <a:sym typeface="+mn-ea"/>
              </a:rPr>
              <a:t>支持的多种操作数格式，</a:t>
            </a:r>
            <a:r>
              <a:rPr lang="zh-CN" altLang="en-US"/>
              <a:t>各种操作数可分为三种操作类型：立即数、寄存器、内存引用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7" name="表格 6"/>
          <p:cNvGraphicFramePr/>
          <p:nvPr/>
        </p:nvGraphicFramePr>
        <p:xfrm>
          <a:off x="3990340" y="1236980"/>
          <a:ext cx="7997190" cy="128016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2662555"/>
                <a:gridCol w="2663190"/>
                <a:gridCol w="267144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立即数</a:t>
                      </a:r>
                      <a:r>
                        <a:rPr lang="en-US" altLang="zh-CN"/>
                        <a:t>(Immediate)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寄存器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内存引用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“</a:t>
                      </a:r>
                      <a:r>
                        <a:rPr lang="en-US" altLang="zh-CN"/>
                        <a:t>$</a:t>
                      </a:r>
                      <a:r>
                        <a:rPr lang="zh-CN" altLang="en-US"/>
                        <a:t>”</a:t>
                      </a:r>
                      <a:r>
                        <a:rPr lang="en-US" altLang="zh-CN"/>
                        <a:t>+ </a:t>
                      </a:r>
                      <a:r>
                        <a:rPr lang="zh-CN" altLang="en-US"/>
                        <a:t>整数</a:t>
                      </a:r>
                      <a:endParaRPr lang="en-US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如</a:t>
                      </a:r>
                      <a:r>
                        <a:rPr lang="en-US" altLang="zh-CN"/>
                        <a:t> </a:t>
                      </a:r>
                      <a:r>
                        <a:rPr lang="en-US" altLang="zh-CN" sz="1800">
                          <a:sym typeface="+mn-ea"/>
                        </a:rPr>
                        <a:t>$-577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en-US" sz="1800">
                          <a:sym typeface="+mn-ea"/>
                        </a:rPr>
                        <a:t>$0x1F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r</a:t>
                      </a:r>
                      <a:r>
                        <a:rPr lang="en-US" altLang="en-US" baseline="-25000">
                          <a:solidFill>
                            <a:schemeClr val="tx1"/>
                          </a:solidFill>
                          <a:uFillTx/>
                        </a:rPr>
                        <a:t>a </a:t>
                      </a:r>
                      <a:r>
                        <a:rPr lang="en-US" altLang="zh-CN" sz="1800">
                          <a:sym typeface="+mn-ea"/>
                        </a:rPr>
                        <a:t>(</a:t>
                      </a:r>
                      <a:r>
                        <a:rPr lang="zh-CN" altLang="en-US" sz="1800">
                          <a:sym typeface="+mn-ea"/>
                        </a:rPr>
                        <a:t>任意寄存器</a:t>
                      </a:r>
                      <a:r>
                        <a:rPr lang="en-US" altLang="zh-CN" sz="1800">
                          <a:sym typeface="+mn-ea"/>
                        </a:rPr>
                        <a:t>a)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R[r</a:t>
                      </a:r>
                      <a:r>
                        <a:rPr lang="en-US" altLang="en-US" sz="1800" baseline="-25000">
                          <a:solidFill>
                            <a:schemeClr val="tx1"/>
                          </a:solidFill>
                          <a:uFillTx/>
                          <a:sym typeface="+mn-ea"/>
                        </a:rPr>
                        <a:t>a </a:t>
                      </a:r>
                      <a:r>
                        <a:rPr lang="en-US" altLang="en-US" sz="1800">
                          <a:sym typeface="+mn-ea"/>
                        </a:rPr>
                        <a:t>]</a:t>
                      </a:r>
                      <a:r>
                        <a:rPr lang="en-US" altLang="en-US" baseline="-25000">
                          <a:solidFill>
                            <a:schemeClr val="tx1"/>
                          </a:solidFill>
                          <a:uFillTx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寄存器的值</a:t>
                      </a:r>
                      <a:endParaRPr lang="zh-CN" altLang="en-US" sz="1800" baseline="-25000">
                        <a:solidFill>
                          <a:schemeClr val="tx1"/>
                        </a:solidFill>
                        <a:uFillTx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r>
                        <a:rPr lang="en-US" altLang="en-US" baseline="-25000">
                          <a:solidFill>
                            <a:schemeClr val="tx1"/>
                          </a:solidFill>
                          <a:uFillTx/>
                        </a:rPr>
                        <a:t>b</a:t>
                      </a:r>
                      <a:r>
                        <a:rPr lang="en-US" altLang="en-US"/>
                        <a:t>[Addr]</a:t>
                      </a:r>
                      <a:endParaRPr lang="en-US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从地址</a:t>
                      </a:r>
                      <a:r>
                        <a:rPr lang="en-US" altLang="zh-CN"/>
                        <a:t>A</a:t>
                      </a:r>
                      <a:r>
                        <a:rPr lang="en-US" altLang="en-US"/>
                        <a:t>ddr</a:t>
                      </a:r>
                      <a:r>
                        <a:rPr lang="zh-CN" altLang="en-US"/>
                        <a:t>开始的</a:t>
                      </a:r>
                      <a:r>
                        <a:rPr lang="en-US" altLang="en-US"/>
                        <a:t>b</a:t>
                      </a:r>
                      <a:r>
                        <a:rPr lang="zh-CN" altLang="en-US"/>
                        <a:t>个字节值的引用</a:t>
                      </a:r>
                      <a:r>
                        <a:rPr lang="en-US" altLang="zh-CN"/>
                        <a:t>(b</a:t>
                      </a:r>
                      <a:r>
                        <a:rPr lang="zh-CN" altLang="en-US"/>
                        <a:t>常省略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true"/>
          <p:nvPr/>
        </p:nvSpPr>
        <p:spPr>
          <a:xfrm>
            <a:off x="4170045" y="2631440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内存引用：多种不同的寻址模式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例题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65" y="1594485"/>
            <a:ext cx="7058025" cy="4820920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469265" y="1068705"/>
            <a:ext cx="8508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假设下面的值存放在指明的内存地址和寄存器中：</a:t>
            </a:r>
            <a:endParaRPr lang="zh-CN" altLang="en-US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80" y="3427095"/>
            <a:ext cx="6256020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3.4.</a:t>
            </a:r>
            <a:r>
              <a:rPr lang="en-US" altLang="en-US">
                <a:sym typeface="+mn-ea"/>
              </a:rPr>
              <a:t>2 </a:t>
            </a:r>
            <a:r>
              <a:rPr lang="zh-CN" altLang="en-US">
                <a:sym typeface="+mn-ea"/>
              </a:rPr>
              <a:t>数据传送指令（最频繁使用的指令）</a:t>
            </a:r>
            <a:endParaRPr lang="en-US" altLang="zh-CN">
              <a:sym typeface="+mn-ea"/>
            </a:endParaRPr>
          </a:p>
        </p:txBody>
      </p:sp>
      <p:pic>
        <p:nvPicPr>
          <p:cNvPr id="5" name="内容占位符 4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8150" y="1217930"/>
            <a:ext cx="33242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10" y="1217930"/>
            <a:ext cx="5661025" cy="2352675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4050030" y="2014220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mov</a:t>
            </a:r>
            <a:r>
              <a:rPr lang="zh-CN" altLang="en-US">
                <a:sym typeface="+mn-ea"/>
              </a:rPr>
              <a:t>类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438150" y="3660775"/>
            <a:ext cx="1161478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/>
              <a:t>功能：将数据从一个位置</a:t>
            </a:r>
            <a:r>
              <a:rPr lang="zh-CN" altLang="en-US" b="1" u="sng"/>
              <a:t>复制</a:t>
            </a:r>
            <a:r>
              <a:rPr lang="zh-CN" altLang="en-US"/>
              <a:t>到另一个位置的指令。</a:t>
            </a:r>
            <a:endParaRPr lang="zh-CN" altLang="en-US"/>
          </a:p>
          <a:p>
            <a:pPr algn="l"/>
            <a:r>
              <a:rPr lang="zh-CN" altLang="en-US"/>
              <a:t>源操作数：</a:t>
            </a:r>
            <a:r>
              <a:rPr lang="en-US" altLang="zh-CN"/>
              <a:t> </a:t>
            </a:r>
            <a:r>
              <a:rPr lang="zh-CN" altLang="en-US"/>
              <a:t>指定的值是一个立即数，存储在寄存器或者内存中</a:t>
            </a:r>
            <a:endParaRPr lang="zh-CN" altLang="en-US"/>
          </a:p>
          <a:p>
            <a:pPr algn="l"/>
            <a:r>
              <a:rPr lang="zh-CN" altLang="en-US"/>
              <a:t>目的操作数：</a:t>
            </a:r>
            <a:r>
              <a:rPr lang="en-US" altLang="zh-CN"/>
              <a:t> </a:t>
            </a:r>
            <a:r>
              <a:rPr lang="zh-CN" altLang="en-US"/>
              <a:t>指定的一个位置</a:t>
            </a:r>
            <a:r>
              <a:rPr lang="en-US" altLang="zh-CN"/>
              <a:t>(</a:t>
            </a:r>
            <a:r>
              <a:rPr lang="zh-CN" altLang="en-US"/>
              <a:t>寄存器，内存地址</a:t>
            </a:r>
            <a:r>
              <a:rPr lang="en-US" altLang="zh-CN"/>
              <a:t>)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x86-64 </a:t>
            </a:r>
            <a:r>
              <a:rPr lang="zh-CN" altLang="en-US"/>
              <a:t>限制：</a:t>
            </a:r>
            <a:r>
              <a:rPr lang="en-US" altLang="zh-CN"/>
              <a:t> </a:t>
            </a:r>
            <a:r>
              <a:rPr lang="zh-CN" altLang="en-US"/>
              <a:t>将一个值从一个内存到另外一个内存需要两条指令</a:t>
            </a:r>
            <a:endParaRPr lang="zh-CN" altLang="en-US"/>
          </a:p>
          <a:p>
            <a:pPr algn="l"/>
            <a:r>
              <a:rPr lang="en-US" altLang="zh-CN"/>
              <a:t>	(1. </a:t>
            </a:r>
            <a:r>
              <a:rPr lang="zh-CN" altLang="en-US"/>
              <a:t>源值</a:t>
            </a:r>
            <a:r>
              <a:rPr lang="en-US" altLang="zh-CN"/>
              <a:t>---&gt;</a:t>
            </a:r>
            <a:r>
              <a:rPr lang="zh-CN" altLang="en-US"/>
              <a:t>寄存器</a:t>
            </a:r>
            <a:r>
              <a:rPr lang="en-US" altLang="zh-CN"/>
              <a:t> 2.</a:t>
            </a:r>
            <a:r>
              <a:rPr lang="zh-CN" altLang="en-US"/>
              <a:t>寄存器</a:t>
            </a:r>
            <a:r>
              <a:rPr lang="en-US" altLang="zh-CN"/>
              <a:t>---</a:t>
            </a:r>
            <a:r>
              <a:rPr lang="en-US" altLang="en-US"/>
              <a:t>&gt;</a:t>
            </a:r>
            <a:r>
              <a:rPr lang="zh-CN" altLang="en-US"/>
              <a:t>目的位置</a:t>
            </a:r>
            <a:endParaRPr lang="zh-CN" altLang="en-US"/>
          </a:p>
          <a:p>
            <a:pPr algn="l"/>
            <a:r>
              <a:rPr lang="en-US" altLang="zh-CN"/>
              <a:t>movl:</a:t>
            </a:r>
            <a:r>
              <a:rPr lang="zh-CN" altLang="en-US"/>
              <a:t>指令以寄存器作为目的时，他会把该寄存器的高位</a:t>
            </a:r>
            <a:r>
              <a:rPr lang="en-US" altLang="zh-CN"/>
              <a:t>4</a:t>
            </a:r>
            <a:r>
              <a:rPr lang="zh-CN" altLang="en-US"/>
              <a:t>字节设置为</a:t>
            </a:r>
            <a:r>
              <a:rPr lang="en-US" altLang="zh-CN"/>
              <a:t>0</a:t>
            </a:r>
            <a:endParaRPr lang="en-US" altLang="zh-CN"/>
          </a:p>
          <a:p>
            <a:pPr algn="l"/>
            <a:r>
              <a:rPr lang="zh-CN" altLang="en-US"/>
              <a:t>（</a:t>
            </a:r>
            <a:r>
              <a:rPr lang="en-US" altLang="zh-CN"/>
              <a:t>x86</a:t>
            </a:r>
            <a:r>
              <a:rPr lang="en-US" altLang="en-US"/>
              <a:t>-64</a:t>
            </a:r>
            <a:r>
              <a:rPr lang="zh-CN" altLang="en-US"/>
              <a:t>系统惯例：任何为寄存器生成</a:t>
            </a:r>
            <a:r>
              <a:rPr lang="en-US" altLang="zh-CN"/>
              <a:t>32</a:t>
            </a:r>
            <a:r>
              <a:rPr lang="zh-CN" altLang="en-US"/>
              <a:t>位值的指令都会把该寄存器的高位部分置成</a:t>
            </a:r>
            <a:r>
              <a:rPr lang="en-US" altLang="zh-CN"/>
              <a:t>0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en-US" altLang="zh-CN"/>
              <a:t>movq:</a:t>
            </a:r>
            <a:r>
              <a:rPr lang="zh-CN" altLang="en-US"/>
              <a:t>指令只能以表示为</a:t>
            </a:r>
            <a:r>
              <a:rPr lang="en-US" altLang="zh-CN"/>
              <a:t>32</a:t>
            </a:r>
            <a:r>
              <a:rPr lang="zh-CN" altLang="en-US"/>
              <a:t>位补码数字的立即数作为源操数，然后把这个值的符号扩展到</a:t>
            </a:r>
            <a:r>
              <a:rPr lang="en-US" altLang="zh-CN"/>
              <a:t>64</a:t>
            </a:r>
            <a:r>
              <a:rPr lang="zh-CN" altLang="en-US"/>
              <a:t>位的值，放到目标位置。</a:t>
            </a:r>
            <a:endParaRPr lang="zh-CN" altLang="en-US"/>
          </a:p>
          <a:p>
            <a:pPr algn="l"/>
            <a:r>
              <a:rPr lang="en-US" altLang="zh-CN"/>
              <a:t>movabsq:</a:t>
            </a:r>
            <a:r>
              <a:rPr lang="zh-CN" altLang="en-US"/>
              <a:t>能够以任意</a:t>
            </a:r>
            <a:r>
              <a:rPr lang="en-US" altLang="zh-CN"/>
              <a:t>64</a:t>
            </a:r>
            <a:r>
              <a:rPr lang="zh-CN" altLang="en-US"/>
              <a:t>位立即数值作为源操作数，只能以寄存器为目的。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ID" val="custom222_1*i*1"/>
  <p:tag name="KSO_WM_TEMPLATE_CATEGORY" val="custom"/>
  <p:tag name="KSO_WM_TEMPLATE_INDEX" val="222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ID" val="custom222_7*i*4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n1n2-1"/>
  <p:tag name="KSO_WM_UNIT_TYPE" val="i"/>
  <p:tag name="KSO_WM_UNIT_INDEX" val="4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ID" val="custom222_11*i*7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m1-3"/>
  <p:tag name="KSO_WM_UNIT_TYPE" val="i"/>
  <p:tag name="KSO_WM_UNIT_INDEX" val="7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ID" val="custom222_7*i*4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n1n2-1"/>
  <p:tag name="KSO_WM_UNIT_TYPE" val="i"/>
  <p:tag name="KSO_WM_UNIT_INDEX" val="4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ID" val="custom222_7*i*4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n1n2-1"/>
  <p:tag name="KSO_WM_UNIT_TYPE" val="i"/>
  <p:tag name="KSO_WM_UNIT_INDEX" val="4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ID" val="custom222_11*i*7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m1-3"/>
  <p:tag name="KSO_WM_UNIT_TYPE" val="i"/>
  <p:tag name="KSO_WM_UNIT_INDEX" val="7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ID" val="custom222_7*i*4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n1n2-1"/>
  <p:tag name="KSO_WM_UNIT_TYPE" val="i"/>
  <p:tag name="KSO_WM_UNIT_INDEX" val="4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ID" val="custom222_11*i*7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m1-3"/>
  <p:tag name="KSO_WM_UNIT_TYPE" val="i"/>
  <p:tag name="KSO_WM_UNIT_INDEX" val="7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ID" val="custom222_7*i*4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n1n2-1"/>
  <p:tag name="KSO_WM_UNIT_TYPE" val="i"/>
  <p:tag name="KSO_WM_UNIT_INDEX" val="4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ID" val="custom222_7*i*4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n1n2-1"/>
  <p:tag name="KSO_WM_UNIT_TYPE" val="i"/>
  <p:tag name="KSO_WM_UNIT_INDEX" val="4"/>
</p:tagLst>
</file>

<file path=ppt/tags/tag19.xml><?xml version="1.0" encoding="utf-8"?>
<p:tagLst xmlns:p="http://schemas.openxmlformats.org/presentationml/2006/main">
  <p:tag name="KSO_WM_TAG_VERSION" val="1.0"/>
  <p:tag name="KSO_WM_TEMPLATE_CATEGORY" val="custom"/>
  <p:tag name="KSO_WM_TEMPLATE_INDEX" val="22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ID" val="custom222_1*i*3"/>
  <p:tag name="KSO_WM_TEMPLATE_CATEGORY" val="custom"/>
  <p:tag name="KSO_WM_TEMPLATE_INDEX" val="22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0.xml><?xml version="1.0" encoding="utf-8"?>
<p:tagLst xmlns:p="http://schemas.openxmlformats.org/presentationml/2006/main">
  <p:tag name="KSO_WM_TAG_VERSION" val="1.0"/>
  <p:tag name="KSO_WM_TEMPLATE_CATEGORY" val="custom"/>
  <p:tag name="KSO_WM_TEMPLATE_INDEX" val="222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5109_1"/>
  <p:tag name="KSO_WM_TEMPLATE_CATEGORY" val="custom"/>
  <p:tag name="KSO_WM_TEMPLATE_INDEX" val="222"/>
  <p:tag name="KSO_WM_TEMPLATE_SUBCATEGORY" val="combine"/>
  <p:tag name="KSO_WM_TEMPLATE_THUMBS_INDEX" val="1、2、3、4、6、8、9、10、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ID" val="custom222_1*i*3"/>
  <p:tag name="KSO_WM_TEMPLATE_CATEGORY" val="custom"/>
  <p:tag name="KSO_WM_TEMPLATE_INDEX" val="22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ID" val="custom222_1*i*4"/>
  <p:tag name="KSO_WM_TEMPLATE_CATEGORY" val="custom"/>
  <p:tag name="KSO_WM_TEMPLATE_INDEX" val="222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ID" val="custom222_1*i*4"/>
  <p:tag name="KSO_WM_TEMPLATE_CATEGORY" val="custom"/>
  <p:tag name="KSO_WM_TEMPLATE_INDEX" val="222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ID" val="custom222_11*i*7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m1-3"/>
  <p:tag name="KSO_WM_UNIT_TYPE" val="i"/>
  <p:tag name="KSO_WM_UNIT_INDEX" val="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ID" val="custom222_7*i*4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n1n2-1"/>
  <p:tag name="KSO_WM_UNIT_TYPE" val="i"/>
  <p:tag name="KSO_WM_UNIT_INDEX" val="4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ID" val="custom222_1*i*1"/>
  <p:tag name="KSO_WM_TEMPLATE_CATEGORY" val="custom"/>
  <p:tag name="KSO_WM_TEMPLATE_INDEX" val="222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ID" val="custom222_7*i*4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n1n2-1"/>
  <p:tag name="KSO_WM_UNIT_TYPE" val="i"/>
  <p:tag name="KSO_WM_UNIT_INDEX" val="4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ID" val="custom222_11*i*7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m1-3"/>
  <p:tag name="KSO_WM_UNIT_TYPE" val="i"/>
  <p:tag name="KSO_WM_UNIT_INDEX" val="7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ID" val="custom222_11*i*7"/>
  <p:tag name="KSO_WM_TEMPLATE_CATEGORY" val="custom"/>
  <p:tag name="KSO_WM_TEMPLATE_INDEX" val="222"/>
  <p:tag name="KSO_WM_UNIT_HIGHLIGHT" val="0"/>
  <p:tag name="KSO_WM_UNIT_COMPATIBLE" val="0"/>
  <p:tag name="KSO_WM_UNIT_LAYERLEVEL" val="1"/>
  <p:tag name="KSO_WM_DIAGRAM_GROUP_CODE" val="m1-3"/>
  <p:tag name="KSO_WM_UNIT_TYPE" val="i"/>
  <p:tag name="KSO_WM_UNIT_INDEX" val="7"/>
</p:tagLst>
</file>

<file path=ppt/theme/theme1.xml><?xml version="1.0" encoding="utf-8"?>
<a:theme xmlns:a="http://schemas.openxmlformats.org/drawingml/2006/main" name="company intro">
  <a:themeElements>
    <a:clrScheme name="自定义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95959"/>
      </a:accent1>
      <a:accent2>
        <a:srgbClr val="8496B0"/>
      </a:accent2>
      <a:accent3>
        <a:srgbClr val="5A6E8C"/>
      </a:accent3>
      <a:accent4>
        <a:srgbClr val="E4E4E4"/>
      </a:accent4>
      <a:accent5>
        <a:srgbClr val="034A9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4365</Words>
  <Application>WPS 演示</Application>
  <PresentationFormat>宽屏</PresentationFormat>
  <Paragraphs>348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</vt:lpstr>
      <vt:lpstr>宋体</vt:lpstr>
      <vt:lpstr>Wingdings</vt:lpstr>
      <vt:lpstr>黑体</vt:lpstr>
      <vt:lpstr>文泉驿微米黑</vt:lpstr>
      <vt:lpstr>Nimbus Roman No9 L</vt:lpstr>
      <vt:lpstr>微软雅黑</vt:lpstr>
      <vt:lpstr>宋体</vt:lpstr>
      <vt:lpstr>Arial Unicode MS</vt:lpstr>
      <vt:lpstr>Calibri</vt:lpstr>
      <vt:lpstr>DejaVu Sans</vt:lpstr>
      <vt:lpstr>Abyssinica SIL</vt:lpstr>
      <vt:lpstr>OpenSymbol</vt:lpstr>
      <vt:lpstr>company intro</vt:lpstr>
      <vt:lpstr>程序的机器级表示</vt:lpstr>
      <vt:lpstr>概要</vt:lpstr>
      <vt:lpstr>3. 1-3基本概念</vt:lpstr>
      <vt:lpstr>例：</vt:lpstr>
      <vt:lpstr>3.3数据格式——指令后缀含义</vt:lpstr>
      <vt:lpstr>3.4访问信息（寄存器）</vt:lpstr>
      <vt:lpstr>3.4.1操作数指示符 </vt:lpstr>
      <vt:lpstr>例题1：</vt:lpstr>
      <vt:lpstr>3.4.2 数据传送指令（最频繁使用的指令）</vt:lpstr>
      <vt:lpstr>例2：</vt:lpstr>
      <vt:lpstr>3.4.2 数据传送指令（最频繁使用的指令）</vt:lpstr>
      <vt:lpstr>3.4.3 数据传送示例</vt:lpstr>
      <vt:lpstr>3.4.4 压入和弹出栈数据</vt:lpstr>
      <vt:lpstr>3.5 算数和逻辑操作</vt:lpstr>
      <vt:lpstr>3.5.1 加载有效地址</vt:lpstr>
      <vt:lpstr>例3</vt:lpstr>
      <vt:lpstr>例4</vt:lpstr>
      <vt:lpstr>3.6 控制</vt:lpstr>
      <vt:lpstr>3.6.1 条件码</vt:lpstr>
      <vt:lpstr>3.6.1 条件码</vt:lpstr>
      <vt:lpstr>3.6.2 访问条件码</vt:lpstr>
      <vt:lpstr>例5</vt:lpstr>
      <vt:lpstr>3.6.3 跳转指令</vt:lpstr>
      <vt:lpstr>3.6.3 跳转指令</vt:lpstr>
      <vt:lpstr>例6</vt:lpstr>
      <vt:lpstr>3.6.6 用条件传送来实现条件分支</vt:lpstr>
      <vt:lpstr>3.6.6 用条件传送来实现条件分支</vt:lpstr>
      <vt:lpstr>3.6.6 用条件传送来实现条件分支</vt:lpstr>
      <vt:lpstr>3.6.6 用条件传送来实现条件分支</vt:lpstr>
      <vt:lpstr>3.6.6 用条件传送来实现条件分支</vt:lpstr>
      <vt:lpstr>3.6.7 循环</vt:lpstr>
      <vt:lpstr>3.6.7 循环</vt:lpstr>
      <vt:lpstr>3.6.7 循环</vt:lpstr>
      <vt:lpstr>3.6.7 循环</vt:lpstr>
      <vt:lpstr>3.6.8 switch</vt:lpstr>
      <vt:lpstr>3.7 过程</vt:lpstr>
      <vt:lpstr>3.7.1运行时栈</vt:lpstr>
      <vt:lpstr>3.7.2传递控制</vt:lpstr>
      <vt:lpstr>例 7</vt:lpstr>
      <vt:lpstr>3.7.3传递数据</vt:lpstr>
      <vt:lpstr>例8</vt:lpstr>
      <vt:lpstr>3.7.4 栈上的局部存储</vt:lpstr>
      <vt:lpstr>3.8 数组分配和访问</vt:lpstr>
      <vt:lpstr>3.8 数组分配和访问</vt:lpstr>
      <vt:lpstr>3.8 数组分配和访问</vt:lpstr>
      <vt:lpstr>3.9 异质的数据结构</vt:lpstr>
      <vt:lpstr>3.9 异质的数据结构</vt:lpstr>
      <vt:lpstr>3.11浮点数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yaoym</cp:lastModifiedBy>
  <cp:revision>55</cp:revision>
  <dcterms:created xsi:type="dcterms:W3CDTF">2021-06-02T06:04:00Z</dcterms:created>
  <dcterms:modified xsi:type="dcterms:W3CDTF">2021-06-02T06:04:00Z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2052-11.1.0.10161</vt:lpwstr>
  </property>
</Properties>
</file>